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9"/>
  </p:notesMasterIdLst>
  <p:handoutMasterIdLst>
    <p:handoutMasterId r:id="rId60"/>
  </p:handoutMasterIdLst>
  <p:sldIdLst>
    <p:sldId id="507" r:id="rId2"/>
    <p:sldId id="923" r:id="rId3"/>
    <p:sldId id="921" r:id="rId4"/>
    <p:sldId id="930" r:id="rId5"/>
    <p:sldId id="931" r:id="rId6"/>
    <p:sldId id="932" r:id="rId7"/>
    <p:sldId id="872" r:id="rId8"/>
    <p:sldId id="925" r:id="rId9"/>
    <p:sldId id="924" r:id="rId10"/>
    <p:sldId id="595" r:id="rId11"/>
    <p:sldId id="906" r:id="rId12"/>
    <p:sldId id="907" r:id="rId13"/>
    <p:sldId id="908" r:id="rId14"/>
    <p:sldId id="909" r:id="rId15"/>
    <p:sldId id="766" r:id="rId16"/>
    <p:sldId id="911" r:id="rId17"/>
    <p:sldId id="873" r:id="rId18"/>
    <p:sldId id="913" r:id="rId19"/>
    <p:sldId id="917" r:id="rId20"/>
    <p:sldId id="918" r:id="rId21"/>
    <p:sldId id="750" r:id="rId22"/>
    <p:sldId id="915" r:id="rId23"/>
    <p:sldId id="755" r:id="rId24"/>
    <p:sldId id="919" r:id="rId25"/>
    <p:sldId id="817" r:id="rId26"/>
    <p:sldId id="821" r:id="rId27"/>
    <p:sldId id="926" r:id="rId28"/>
    <p:sldId id="928" r:id="rId29"/>
    <p:sldId id="691" r:id="rId30"/>
    <p:sldId id="929" r:id="rId31"/>
    <p:sldId id="877" r:id="rId32"/>
    <p:sldId id="884" r:id="rId33"/>
    <p:sldId id="883" r:id="rId34"/>
    <p:sldId id="886" r:id="rId35"/>
    <p:sldId id="887" r:id="rId36"/>
    <p:sldId id="888" r:id="rId37"/>
    <p:sldId id="879" r:id="rId38"/>
    <p:sldId id="891" r:id="rId39"/>
    <p:sldId id="892" r:id="rId40"/>
    <p:sldId id="893" r:id="rId41"/>
    <p:sldId id="894" r:id="rId42"/>
    <p:sldId id="895" r:id="rId43"/>
    <p:sldId id="896" r:id="rId44"/>
    <p:sldId id="897" r:id="rId45"/>
    <p:sldId id="898" r:id="rId46"/>
    <p:sldId id="899" r:id="rId47"/>
    <p:sldId id="880" r:id="rId48"/>
    <p:sldId id="675" r:id="rId49"/>
    <p:sldId id="881" r:id="rId50"/>
    <p:sldId id="900" r:id="rId51"/>
    <p:sldId id="933" r:id="rId52"/>
    <p:sldId id="882" r:id="rId53"/>
    <p:sldId id="901" r:id="rId54"/>
    <p:sldId id="934" r:id="rId55"/>
    <p:sldId id="902" r:id="rId56"/>
    <p:sldId id="862" r:id="rId57"/>
    <p:sldId id="775" r:id="rId5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8CC1"/>
    <a:srgbClr val="F1AE3D"/>
    <a:srgbClr val="3B8CC1"/>
    <a:srgbClr val="55BC9B"/>
    <a:srgbClr val="FFCC00"/>
    <a:srgbClr val="EEEEEE"/>
    <a:srgbClr val="FFF2CC"/>
    <a:srgbClr val="1E4B87"/>
    <a:srgbClr val="C0504D"/>
    <a:srgbClr val="FF8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46" autoAdjust="0"/>
    <p:restoredTop sz="96412" autoAdjust="0"/>
  </p:normalViewPr>
  <p:slideViewPr>
    <p:cSldViewPr>
      <p:cViewPr varScale="1">
        <p:scale>
          <a:sx n="127" d="100"/>
          <a:sy n="127" d="100"/>
        </p:scale>
        <p:origin x="712" y="184"/>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79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7/26/18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7/26/18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86883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3493561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2127139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54</a:t>
            </a:fld>
            <a:endParaRPr lang="en-US"/>
          </a:p>
        </p:txBody>
      </p:sp>
    </p:spTree>
    <p:extLst>
      <p:ext uri="{BB962C8B-B14F-4D97-AF65-F5344CB8AC3E}">
        <p14:creationId xmlns:p14="http://schemas.microsoft.com/office/powerpoint/2010/main" val="1596727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794702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3335414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94113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427804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012401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4242453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118160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2496641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userDrawn="1"/>
        </p:nvSpPr>
        <p:spPr>
          <a:xfrm>
            <a:off x="0" y="-1029"/>
            <a:ext cx="9144000" cy="6859029"/>
          </a:xfrm>
          <a:prstGeom prst="rect">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029"/>
            <a:ext cx="9144000" cy="64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8" name="TextBox 17"/>
          <p:cNvSpPr txBox="1"/>
          <p:nvPr userDrawn="1"/>
        </p:nvSpPr>
        <p:spPr>
          <a:xfrm>
            <a:off x="5715000" y="6561585"/>
            <a:ext cx="3320143"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itle 15"/>
          <p:cNvSpPr>
            <a:spLocks noGrp="1"/>
          </p:cNvSpPr>
          <p:nvPr>
            <p:ph type="title" hasCustomPrompt="1"/>
          </p:nvPr>
        </p:nvSpPr>
        <p:spPr>
          <a:xfrm>
            <a:off x="396991" y="2930293"/>
            <a:ext cx="8229600" cy="710167"/>
          </a:xfrm>
        </p:spPr>
        <p:txBody>
          <a:bodyPr>
            <a:normAutofit/>
          </a:bodyPr>
          <a:lstStyle>
            <a:lvl1pPr algn="l">
              <a:defRPr sz="4100" b="1" i="0" baseline="0">
                <a:solidFill>
                  <a:schemeClr val="tx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886200" y="3900425"/>
            <a:ext cx="474039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&lt;Month Day, Year&gt;</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u="none">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&lt;Unit #.#&gt;</a:t>
            </a:r>
          </a:p>
        </p:txBody>
      </p:sp>
      <p:sp>
        <p:nvSpPr>
          <p:cNvPr id="14" name="Text Placeholder 19"/>
          <p:cNvSpPr>
            <a:spLocks noGrp="1"/>
          </p:cNvSpPr>
          <p:nvPr>
            <p:ph type="body" sz="quarter" idx="12" hasCustomPrompt="1"/>
          </p:nvPr>
        </p:nvSpPr>
        <p:spPr>
          <a:xfrm>
            <a:off x="396990" y="3900425"/>
            <a:ext cx="348921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&lt;Course Name&gt; | </a:t>
            </a:r>
          </a:p>
        </p:txBody>
      </p:sp>
      <p:sp>
        <p:nvSpPr>
          <p:cNvPr id="11" name="Flowchart: Process 10">
            <a:extLst>
              <a:ext uri="{FF2B5EF4-FFF2-40B4-BE49-F238E27FC236}">
                <a16:creationId xmlns:a16="http://schemas.microsoft.com/office/drawing/2014/main" id="{93396FEB-9CEF-4D28-A9B3-312C2ED4BD7F}"/>
              </a:ext>
            </a:extLst>
          </p:cNvPr>
          <p:cNvSpPr/>
          <p:nvPr userDrawn="1"/>
        </p:nvSpPr>
        <p:spPr>
          <a:xfrm>
            <a:off x="426891" y="3747583"/>
            <a:ext cx="8199699" cy="45719"/>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54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rgbClr val="6CCCE6"/>
          </a:solidFill>
          <a:ln>
            <a:solidFill>
              <a:srgbClr val="6CC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0" y="2895600"/>
            <a:ext cx="9144000" cy="95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457200" y="3029740"/>
            <a:ext cx="6381750" cy="704060"/>
          </a:xfrm>
          <a:ln w="50800">
            <a:solidFill>
              <a:schemeClr val="bg1"/>
            </a:solidFill>
          </a:ln>
        </p:spPr>
        <p:txBody>
          <a:bodyPr>
            <a:normAutofit/>
          </a:bodyPr>
          <a:lstStyle>
            <a:lvl1pPr algn="l">
              <a:defRPr sz="4100" b="1" i="1">
                <a:solidFill>
                  <a:schemeClr val="tx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27106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072507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5" name="Rectangle 14">
            <a:extLst>
              <a:ext uri="{FF2B5EF4-FFF2-40B4-BE49-F238E27FC236}">
                <a16:creationId xmlns:a16="http://schemas.microsoft.com/office/drawing/2014/main" id="{38E29F11-3EF6-4BD6-A94A-20D1ACD3B67C}"/>
              </a:ext>
            </a:extLst>
          </p:cNvPr>
          <p:cNvSpPr/>
          <p:nvPr userDrawn="1"/>
        </p:nvSpPr>
        <p:spPr>
          <a:xfrm>
            <a:off x="0" y="815595"/>
            <a:ext cx="9144000" cy="5434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31413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2608431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ntitled_Content">
    <p:spTree>
      <p:nvGrpSpPr>
        <p:cNvPr id="1" name=""/>
        <p:cNvGrpSpPr/>
        <p:nvPr/>
      </p:nvGrpSpPr>
      <p:grpSpPr>
        <a:xfrm>
          <a:off x="0" y="0"/>
          <a:ext cx="0" cy="0"/>
          <a:chOff x="0" y="0"/>
          <a:chExt cx="0" cy="0"/>
        </a:xfrm>
      </p:grpSpPr>
      <p:sp>
        <p:nvSpPr>
          <p:cNvPr id="8" name="Flowchart: Process 7"/>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TextBox 10"/>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822499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CDC34C-3F82-4032-8D9C-649B74272AD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E81F019-2B53-4156-B3DD-ED4A547091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D79EF8-5759-46AD-AA7E-42CC9C55719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E7989-4D39-40AC-9649-C7454B533E02}" type="datetimeFigureOut">
              <a:rPr lang="en-US" smtClean="0"/>
              <a:t>7/26/18</a:t>
            </a:fld>
            <a:endParaRPr lang="en-US" dirty="0"/>
          </a:p>
        </p:txBody>
      </p:sp>
      <p:sp>
        <p:nvSpPr>
          <p:cNvPr id="5" name="Footer Placeholder 4">
            <a:extLst>
              <a:ext uri="{FF2B5EF4-FFF2-40B4-BE49-F238E27FC236}">
                <a16:creationId xmlns:a16="http://schemas.microsoft.com/office/drawing/2014/main" id="{1BBD5F78-3307-456C-83A9-7A482DCE82F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62FD9-8882-41F2-BE2B-BB7DC893579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D124C-08FF-473B-8712-3145E0514AE7}" type="slidenum">
              <a:rPr lang="en-US" smtClean="0"/>
              <a:t>‹#›</a:t>
            </a:fld>
            <a:endParaRPr lang="en-US"/>
          </a:p>
        </p:txBody>
      </p:sp>
    </p:spTree>
    <p:extLst>
      <p:ext uri="{BB962C8B-B14F-4D97-AF65-F5344CB8AC3E}">
        <p14:creationId xmlns:p14="http://schemas.microsoft.com/office/powerpoint/2010/main" val="405211780"/>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8" r:id="rId4"/>
    <p:sldLayoutId id="2147483679" r:id="rId5"/>
    <p:sldLayoutId id="214748367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securityweekly.com/shows/" TargetMode="External"/><Relationship Id="rId3" Type="http://schemas.openxmlformats.org/officeDocument/2006/relationships/hyperlink" Target="https://krebsonsecurity.com/" TargetMode="External"/><Relationship Id="rId7" Type="http://schemas.openxmlformats.org/officeDocument/2006/relationships/hyperlink" Target="https://www.csoonline.com/" TargetMode="External"/><Relationship Id="rId12"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hyperlink" Target="https://www.grahamcluley.com/" TargetMode="External"/><Relationship Id="rId5" Type="http://schemas.openxmlformats.org/officeDocument/2006/relationships/hyperlink" Target="https://www.schneier.com/" TargetMode="Externa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hyperlink" Target="https://taosecurity.blogspot.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7E97-6230-4C2E-9A23-88CDE4329D27}"/>
              </a:ext>
            </a:extLst>
          </p:cNvPr>
          <p:cNvSpPr>
            <a:spLocks noGrp="1"/>
          </p:cNvSpPr>
          <p:nvPr>
            <p:ph type="title"/>
          </p:nvPr>
        </p:nvSpPr>
        <p:spPr/>
        <p:txBody>
          <a:bodyPr/>
          <a:lstStyle/>
          <a:p>
            <a:r>
              <a:rPr lang="en-US" i="1" dirty="0"/>
              <a:t>Surveying the Cyberspace</a:t>
            </a:r>
          </a:p>
        </p:txBody>
      </p:sp>
      <p:sp>
        <p:nvSpPr>
          <p:cNvPr id="3" name="Text Placeholder 2">
            <a:extLst>
              <a:ext uri="{FF2B5EF4-FFF2-40B4-BE49-F238E27FC236}">
                <a16:creationId xmlns:a16="http://schemas.microsoft.com/office/drawing/2014/main" id="{BC07DD6D-0218-4DE2-9FA0-E647B5D2C7E6}"/>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67B2D4FF-E92B-4EA5-A99A-0A6EAF0ECC7A}"/>
              </a:ext>
            </a:extLst>
          </p:cNvPr>
          <p:cNvSpPr>
            <a:spLocks noGrp="1"/>
          </p:cNvSpPr>
          <p:nvPr>
            <p:ph type="body" sz="quarter" idx="10"/>
          </p:nvPr>
        </p:nvSpPr>
        <p:spPr/>
        <p:txBody>
          <a:bodyPr/>
          <a:lstStyle/>
          <a:p>
            <a:r>
              <a:rPr lang="en-US" dirty="0"/>
              <a:t>Unit 1.2</a:t>
            </a:r>
          </a:p>
        </p:txBody>
      </p:sp>
      <p:sp>
        <p:nvSpPr>
          <p:cNvPr id="5" name="Text Placeholder 4">
            <a:extLst>
              <a:ext uri="{FF2B5EF4-FFF2-40B4-BE49-F238E27FC236}">
                <a16:creationId xmlns:a16="http://schemas.microsoft.com/office/drawing/2014/main" id="{2F2D316E-DB04-45A0-A337-71F21B1B256F}"/>
              </a:ext>
            </a:extLst>
          </p:cNvPr>
          <p:cNvSpPr>
            <a:spLocks noGrp="1"/>
          </p:cNvSpPr>
          <p:nvPr>
            <p:ph type="body" sz="quarter" idx="12"/>
          </p:nvPr>
        </p:nvSpPr>
        <p:spPr/>
        <p:txBody>
          <a:bodyPr/>
          <a:lstStyle/>
          <a:p>
            <a:r>
              <a:rPr lang="en-US" dirty="0"/>
              <a:t>Cybersecurity Boot Camp |</a:t>
            </a:r>
          </a:p>
        </p:txBody>
      </p:sp>
    </p:spTree>
    <p:extLst>
      <p:ext uri="{BB962C8B-B14F-4D97-AF65-F5344CB8AC3E}">
        <p14:creationId xmlns:p14="http://schemas.microsoft.com/office/powerpoint/2010/main" val="1185686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sp>
        <p:nvSpPr>
          <p:cNvPr id="5" name="TextBox 4">
            <a:extLst>
              <a:ext uri="{FF2B5EF4-FFF2-40B4-BE49-F238E27FC236}">
                <a16:creationId xmlns:a16="http://schemas.microsoft.com/office/drawing/2014/main" id="{9CC3FBBA-1255-7E42-91EE-7F54DE99C1FF}"/>
              </a:ext>
            </a:extLst>
          </p:cNvPr>
          <p:cNvSpPr txBox="1"/>
          <p:nvPr/>
        </p:nvSpPr>
        <p:spPr>
          <a:xfrm>
            <a:off x="381000" y="1143000"/>
            <a:ext cx="8610600" cy="2308324"/>
          </a:xfrm>
          <a:prstGeom prst="rect">
            <a:avLst/>
          </a:prstGeom>
          <a:noFill/>
          <a:ln w="19050">
            <a:noFill/>
          </a:ln>
        </p:spPr>
        <p:txBody>
          <a:bodyPr wrap="square" rtlCol="0">
            <a:spAutoFit/>
          </a:bodyPr>
          <a:lstStyle/>
          <a:p>
            <a:pPr algn="ctr"/>
            <a:r>
              <a:rPr lang="en-US" sz="3600" dirty="0"/>
              <a:t>Last class, we described cybersecurity as centering on </a:t>
            </a:r>
            <a:r>
              <a:rPr lang="en-US" sz="3600" b="1" dirty="0"/>
              <a:t>two concepts. </a:t>
            </a:r>
          </a:p>
          <a:p>
            <a:pPr algn="ctr"/>
            <a:endParaRPr lang="en-US" sz="3600" b="1" dirty="0"/>
          </a:p>
          <a:p>
            <a:pPr algn="ctr"/>
            <a:r>
              <a:rPr lang="en-US" sz="3600" dirty="0"/>
              <a:t>What were they?</a:t>
            </a:r>
          </a:p>
        </p:txBody>
      </p:sp>
    </p:spTree>
    <p:extLst>
      <p:ext uri="{BB962C8B-B14F-4D97-AF65-F5344CB8AC3E}">
        <p14:creationId xmlns:p14="http://schemas.microsoft.com/office/powerpoint/2010/main" val="264177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sp>
        <p:nvSpPr>
          <p:cNvPr id="5" name="TextBox 4">
            <a:extLst>
              <a:ext uri="{FF2B5EF4-FFF2-40B4-BE49-F238E27FC236}">
                <a16:creationId xmlns:a16="http://schemas.microsoft.com/office/drawing/2014/main" id="{9CC3FBBA-1255-7E42-91EE-7F54DE99C1FF}"/>
              </a:ext>
            </a:extLst>
          </p:cNvPr>
          <p:cNvSpPr txBox="1"/>
          <p:nvPr/>
        </p:nvSpPr>
        <p:spPr>
          <a:xfrm>
            <a:off x="381000" y="1143000"/>
            <a:ext cx="8610600" cy="4524315"/>
          </a:xfrm>
          <a:prstGeom prst="rect">
            <a:avLst/>
          </a:prstGeom>
          <a:noFill/>
          <a:ln w="19050">
            <a:noFill/>
          </a:ln>
        </p:spPr>
        <p:txBody>
          <a:bodyPr wrap="square" rtlCol="0">
            <a:spAutoFit/>
          </a:bodyPr>
          <a:lstStyle/>
          <a:p>
            <a:pPr algn="ctr"/>
            <a:r>
              <a:rPr lang="en-US" sz="3600" dirty="0">
                <a:latin typeface="Arial" panose="020B0604020202020204" pitchFamily="34" charset="0"/>
                <a:cs typeface="Arial" panose="020B0604020202020204" pitchFamily="34" charset="0"/>
              </a:rPr>
              <a:t>Last class, we described cybersecurity as centering on </a:t>
            </a:r>
            <a:r>
              <a:rPr lang="en-US" sz="3600" b="1" dirty="0">
                <a:latin typeface="Arial" panose="020B0604020202020204" pitchFamily="34" charset="0"/>
                <a:cs typeface="Arial" panose="020B0604020202020204" pitchFamily="34" charset="0"/>
              </a:rPr>
              <a:t>two concepts. </a:t>
            </a:r>
          </a:p>
          <a:p>
            <a:pPr algn="ctr"/>
            <a:endParaRPr lang="en-US" sz="3600" b="1" dirty="0">
              <a:latin typeface="Arial" panose="020B0604020202020204" pitchFamily="34" charset="0"/>
              <a:cs typeface="Arial" panose="020B0604020202020204" pitchFamily="34" charset="0"/>
            </a:endParaRPr>
          </a:p>
          <a:p>
            <a:pPr algn="ctr"/>
            <a:r>
              <a:rPr lang="en-US" sz="3600" dirty="0">
                <a:latin typeface="Arial" panose="020B0604020202020204" pitchFamily="34" charset="0"/>
                <a:cs typeface="Arial" panose="020B0604020202020204" pitchFamily="34" charset="0"/>
              </a:rPr>
              <a:t>What were they?</a:t>
            </a:r>
          </a:p>
          <a:p>
            <a:pPr algn="ctr"/>
            <a:endParaRPr lang="en-US" sz="3600" dirty="0">
              <a:latin typeface="Arial" panose="020B0604020202020204" pitchFamily="34" charset="0"/>
              <a:cs typeface="Arial" panose="020B0604020202020204" pitchFamily="34" charset="0"/>
            </a:endParaRPr>
          </a:p>
          <a:p>
            <a:pPr algn="ctr"/>
            <a:r>
              <a:rPr lang="en-US" sz="3600" b="1" dirty="0">
                <a:highlight>
                  <a:srgbClr val="FFCC00"/>
                </a:highlight>
                <a:latin typeface="Arial" panose="020B0604020202020204" pitchFamily="34" charset="0"/>
                <a:cs typeface="Arial" panose="020B0604020202020204" pitchFamily="34" charset="0"/>
              </a:rPr>
              <a:t>Threat Assessment</a:t>
            </a:r>
          </a:p>
          <a:p>
            <a:pPr algn="ctr"/>
            <a:r>
              <a:rPr lang="en-US" sz="3600" b="1" dirty="0">
                <a:latin typeface="Arial" panose="020B0604020202020204" pitchFamily="34" charset="0"/>
                <a:cs typeface="Arial" panose="020B0604020202020204" pitchFamily="34" charset="0"/>
              </a:rPr>
              <a:t>&amp;</a:t>
            </a:r>
          </a:p>
          <a:p>
            <a:pPr algn="ctr"/>
            <a:r>
              <a:rPr lang="en-US" sz="3600" b="1" dirty="0">
                <a:highlight>
                  <a:srgbClr val="FFCC00"/>
                </a:highlight>
                <a:latin typeface="Arial" panose="020B0604020202020204" pitchFamily="34" charset="0"/>
                <a:cs typeface="Arial" panose="020B0604020202020204" pitchFamily="34" charset="0"/>
              </a:rPr>
              <a:t>Risk Mitigation</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3748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sp>
        <p:nvSpPr>
          <p:cNvPr id="5" name="TextBox 4">
            <a:extLst>
              <a:ext uri="{FF2B5EF4-FFF2-40B4-BE49-F238E27FC236}">
                <a16:creationId xmlns:a16="http://schemas.microsoft.com/office/drawing/2014/main" id="{9CC3FBBA-1255-7E42-91EE-7F54DE99C1FF}"/>
              </a:ext>
            </a:extLst>
          </p:cNvPr>
          <p:cNvSpPr txBox="1"/>
          <p:nvPr/>
        </p:nvSpPr>
        <p:spPr>
          <a:xfrm>
            <a:off x="381000" y="1143000"/>
            <a:ext cx="8610600" cy="4031873"/>
          </a:xfrm>
          <a:prstGeom prst="rect">
            <a:avLst/>
          </a:prstGeom>
          <a:noFill/>
          <a:ln w="19050">
            <a:noFill/>
          </a:ln>
        </p:spPr>
        <p:txBody>
          <a:bodyPr wrap="square" rtlCol="0">
            <a:spAutoFit/>
          </a:bodyPr>
          <a:lstStyle/>
          <a:p>
            <a:pPr algn="ctr"/>
            <a:r>
              <a:rPr lang="en-US" sz="3200" dirty="0"/>
              <a:t>How would you define each of these terms?</a:t>
            </a:r>
          </a:p>
          <a:p>
            <a:pPr algn="ctr"/>
            <a:endParaRPr lang="en-US" sz="3200" b="1" dirty="0"/>
          </a:p>
          <a:p>
            <a:pPr algn="ctr"/>
            <a:r>
              <a:rPr lang="en-US" sz="3200" b="1" dirty="0"/>
              <a:t>Threat Assessment</a:t>
            </a:r>
          </a:p>
          <a:p>
            <a:pPr algn="ctr"/>
            <a:endParaRPr lang="en-US" sz="3200" dirty="0"/>
          </a:p>
          <a:p>
            <a:pPr algn="ctr"/>
            <a:endParaRPr lang="en-US" sz="3200" dirty="0"/>
          </a:p>
          <a:p>
            <a:pPr algn="ctr"/>
            <a:endParaRPr lang="en-US" sz="3200" dirty="0"/>
          </a:p>
          <a:p>
            <a:pPr algn="ctr"/>
            <a:r>
              <a:rPr lang="en-US" sz="3200" b="1" dirty="0"/>
              <a:t>Risk Mitigation</a:t>
            </a:r>
          </a:p>
          <a:p>
            <a:pPr algn="ctr"/>
            <a:endParaRPr lang="en-US" sz="3200" b="1" dirty="0"/>
          </a:p>
        </p:txBody>
      </p:sp>
    </p:spTree>
    <p:extLst>
      <p:ext uri="{BB962C8B-B14F-4D97-AF65-F5344CB8AC3E}">
        <p14:creationId xmlns:p14="http://schemas.microsoft.com/office/powerpoint/2010/main" val="720072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sp>
        <p:nvSpPr>
          <p:cNvPr id="5" name="TextBox 4">
            <a:extLst>
              <a:ext uri="{FF2B5EF4-FFF2-40B4-BE49-F238E27FC236}">
                <a16:creationId xmlns:a16="http://schemas.microsoft.com/office/drawing/2014/main" id="{9CC3FBBA-1255-7E42-91EE-7F54DE99C1FF}"/>
              </a:ext>
            </a:extLst>
          </p:cNvPr>
          <p:cNvSpPr txBox="1"/>
          <p:nvPr/>
        </p:nvSpPr>
        <p:spPr>
          <a:xfrm>
            <a:off x="381000" y="1143000"/>
            <a:ext cx="8610600" cy="4524315"/>
          </a:xfrm>
          <a:prstGeom prst="rect">
            <a:avLst/>
          </a:prstGeom>
          <a:noFill/>
          <a:ln w="19050">
            <a:noFill/>
          </a:ln>
        </p:spPr>
        <p:txBody>
          <a:bodyPr wrap="square" rtlCol="0">
            <a:spAutoFit/>
          </a:bodyPr>
          <a:lstStyle/>
          <a:p>
            <a:pPr algn="ctr"/>
            <a:r>
              <a:rPr lang="en-US" sz="3200" dirty="0"/>
              <a:t>How would you define each of these terms?</a:t>
            </a:r>
          </a:p>
          <a:p>
            <a:pPr algn="ctr"/>
            <a:endParaRPr lang="en-US" sz="3200" b="1" dirty="0"/>
          </a:p>
          <a:p>
            <a:pPr algn="ctr"/>
            <a:r>
              <a:rPr lang="en-US" sz="3200" b="1" dirty="0"/>
              <a:t>Threat Assessment</a:t>
            </a:r>
          </a:p>
          <a:p>
            <a:pPr algn="ctr"/>
            <a:r>
              <a:rPr lang="en-US" sz="3200" dirty="0">
                <a:highlight>
                  <a:srgbClr val="FFCC00"/>
                </a:highlight>
              </a:rPr>
              <a:t>Structured process of identifying the risks posed to a group or system. </a:t>
            </a:r>
          </a:p>
          <a:p>
            <a:pPr algn="ctr"/>
            <a:endParaRPr lang="en-US" sz="3200" dirty="0"/>
          </a:p>
          <a:p>
            <a:pPr algn="ctr"/>
            <a:r>
              <a:rPr lang="en-US" sz="3200" b="1" dirty="0"/>
              <a:t>Risk Mitigation</a:t>
            </a:r>
          </a:p>
          <a:p>
            <a:pPr algn="ctr"/>
            <a:r>
              <a:rPr lang="en-US" sz="3200" dirty="0">
                <a:highlight>
                  <a:srgbClr val="FFCC00"/>
                </a:highlight>
              </a:rPr>
              <a:t>Systematic reduction in the impact and/or the likely occurrence of a negative event.</a:t>
            </a:r>
          </a:p>
        </p:txBody>
      </p:sp>
    </p:spTree>
    <p:extLst>
      <p:ext uri="{BB962C8B-B14F-4D97-AF65-F5344CB8AC3E}">
        <p14:creationId xmlns:p14="http://schemas.microsoft.com/office/powerpoint/2010/main" val="2837220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sp>
        <p:nvSpPr>
          <p:cNvPr id="5" name="TextBox 4">
            <a:extLst>
              <a:ext uri="{FF2B5EF4-FFF2-40B4-BE49-F238E27FC236}">
                <a16:creationId xmlns:a16="http://schemas.microsoft.com/office/drawing/2014/main" id="{9CC3FBBA-1255-7E42-91EE-7F54DE99C1FF}"/>
              </a:ext>
            </a:extLst>
          </p:cNvPr>
          <p:cNvSpPr txBox="1"/>
          <p:nvPr/>
        </p:nvSpPr>
        <p:spPr>
          <a:xfrm>
            <a:off x="381000" y="1143000"/>
            <a:ext cx="8610600" cy="4031873"/>
          </a:xfrm>
          <a:prstGeom prst="rect">
            <a:avLst/>
          </a:prstGeom>
          <a:noFill/>
          <a:ln w="19050">
            <a:noFill/>
          </a:ln>
        </p:spPr>
        <p:txBody>
          <a:bodyPr wrap="square" rtlCol="0">
            <a:spAutoFit/>
          </a:bodyPr>
          <a:lstStyle/>
          <a:p>
            <a:pPr algn="ctr"/>
            <a:r>
              <a:rPr lang="en-US" sz="3200" dirty="0"/>
              <a:t>How would you define each of these terms?</a:t>
            </a:r>
          </a:p>
          <a:p>
            <a:pPr algn="ctr"/>
            <a:endParaRPr lang="en-US" sz="3200" b="1" dirty="0"/>
          </a:p>
          <a:p>
            <a:pPr algn="ctr"/>
            <a:r>
              <a:rPr lang="en-US" sz="3200" b="1" dirty="0"/>
              <a:t>Threat Assessment</a:t>
            </a:r>
          </a:p>
          <a:p>
            <a:pPr algn="ctr"/>
            <a:r>
              <a:rPr lang="en-US" sz="4800" dirty="0">
                <a:highlight>
                  <a:srgbClr val="FFCC00"/>
                </a:highlight>
              </a:rPr>
              <a:t>What could happen??????</a:t>
            </a:r>
          </a:p>
          <a:p>
            <a:pPr algn="ctr"/>
            <a:endParaRPr lang="en-US" sz="3200" dirty="0"/>
          </a:p>
          <a:p>
            <a:pPr algn="ctr"/>
            <a:r>
              <a:rPr lang="en-US" sz="3200" b="1" dirty="0"/>
              <a:t>Risk Mitigation</a:t>
            </a:r>
          </a:p>
          <a:p>
            <a:pPr algn="ctr"/>
            <a:r>
              <a:rPr lang="en-US" sz="4800" dirty="0">
                <a:highlight>
                  <a:srgbClr val="FFCC00"/>
                </a:highlight>
              </a:rPr>
              <a:t>How do we handle it?????</a:t>
            </a:r>
          </a:p>
        </p:txBody>
      </p:sp>
    </p:spTree>
    <p:extLst>
      <p:ext uri="{BB962C8B-B14F-4D97-AF65-F5344CB8AC3E}">
        <p14:creationId xmlns:p14="http://schemas.microsoft.com/office/powerpoint/2010/main" val="27671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5" name="TextBox 14">
            <a:extLst>
              <a:ext uri="{FF2B5EF4-FFF2-40B4-BE49-F238E27FC236}">
                <a16:creationId xmlns:a16="http://schemas.microsoft.com/office/drawing/2014/main" id="{44B750A1-F455-4E4B-BC01-A91277704CE0}"/>
              </a:ext>
            </a:extLst>
          </p:cNvPr>
          <p:cNvSpPr txBox="1"/>
          <p:nvPr/>
        </p:nvSpPr>
        <p:spPr>
          <a:xfrm>
            <a:off x="3124200" y="1005126"/>
            <a:ext cx="5638801" cy="1107996"/>
          </a:xfrm>
          <a:prstGeom prst="rect">
            <a:avLst/>
          </a:prstGeom>
          <a:noFill/>
        </p:spPr>
        <p:txBody>
          <a:bodyPr wrap="square" rtlCol="0">
            <a:spAutoFit/>
          </a:bodyPr>
          <a:lstStyle/>
          <a:p>
            <a:pPr algn="ctr"/>
            <a:r>
              <a:rPr lang="en-US" sz="2200" dirty="0"/>
              <a:t>Last class, we talked about a situation in which we were offering advice on a vulnerable login. </a:t>
            </a:r>
          </a:p>
        </p:txBody>
      </p:sp>
      <p:sp>
        <p:nvSpPr>
          <p:cNvPr id="9" name="TextBox 8">
            <a:extLst>
              <a:ext uri="{FF2B5EF4-FFF2-40B4-BE49-F238E27FC236}">
                <a16:creationId xmlns:a16="http://schemas.microsoft.com/office/drawing/2014/main" id="{2294431A-C6F1-944F-9EDC-23B5AC71F7E7}"/>
              </a:ext>
            </a:extLst>
          </p:cNvPr>
          <p:cNvSpPr txBox="1"/>
          <p:nvPr/>
        </p:nvSpPr>
        <p:spPr>
          <a:xfrm>
            <a:off x="2933549" y="5257225"/>
            <a:ext cx="6096301" cy="954107"/>
          </a:xfrm>
          <a:prstGeom prst="rect">
            <a:avLst/>
          </a:prstGeom>
          <a:noFill/>
        </p:spPr>
        <p:txBody>
          <a:bodyPr wrap="square" rtlCol="0">
            <a:spAutoFit/>
          </a:bodyPr>
          <a:lstStyle/>
          <a:p>
            <a:pPr algn="ctr"/>
            <a:r>
              <a:rPr lang="en-US" sz="2800" b="1" dirty="0"/>
              <a:t>Which elements of this diagram did we conclude were targets?</a:t>
            </a:r>
          </a:p>
        </p:txBody>
      </p:sp>
    </p:spTree>
    <p:extLst>
      <p:ext uri="{BB962C8B-B14F-4D97-AF65-F5344CB8AC3E}">
        <p14:creationId xmlns:p14="http://schemas.microsoft.com/office/powerpoint/2010/main" val="800276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8" name="Rectangle 7">
            <a:extLst>
              <a:ext uri="{FF2B5EF4-FFF2-40B4-BE49-F238E27FC236}">
                <a16:creationId xmlns:a16="http://schemas.microsoft.com/office/drawing/2014/main" id="{4E6B9DA4-0275-489B-978F-B8953281D9F3}"/>
              </a:ext>
            </a:extLst>
          </p:cNvPr>
          <p:cNvSpPr/>
          <p:nvPr/>
        </p:nvSpPr>
        <p:spPr>
          <a:xfrm>
            <a:off x="3048000" y="2209800"/>
            <a:ext cx="2133600" cy="28194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4DC513-649D-4689-8E3F-E558E418B3FA}"/>
              </a:ext>
            </a:extLst>
          </p:cNvPr>
          <p:cNvSpPr/>
          <p:nvPr/>
        </p:nvSpPr>
        <p:spPr>
          <a:xfrm>
            <a:off x="152400" y="838200"/>
            <a:ext cx="2514600" cy="53985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E70BCD-2FFC-4E76-AF50-9C291F6643CF}"/>
              </a:ext>
            </a:extLst>
          </p:cNvPr>
          <p:cNvSpPr/>
          <p:nvPr/>
        </p:nvSpPr>
        <p:spPr>
          <a:xfrm>
            <a:off x="5334000" y="2195286"/>
            <a:ext cx="1524000" cy="283391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1E0927A-6777-4756-B3D4-ED88AD8BD9DF}"/>
              </a:ext>
            </a:extLst>
          </p:cNvPr>
          <p:cNvSpPr txBox="1"/>
          <p:nvPr/>
        </p:nvSpPr>
        <p:spPr>
          <a:xfrm>
            <a:off x="3062781" y="5367497"/>
            <a:ext cx="5852919" cy="830997"/>
          </a:xfrm>
          <a:prstGeom prst="rect">
            <a:avLst/>
          </a:prstGeom>
          <a:noFill/>
        </p:spPr>
        <p:txBody>
          <a:bodyPr wrap="square" rtlCol="0">
            <a:spAutoFit/>
          </a:bodyPr>
          <a:lstStyle/>
          <a:p>
            <a:pPr algn="ctr"/>
            <a:r>
              <a:rPr lang="en-US" sz="2400" dirty="0"/>
              <a:t>In this case, an attacker could target </a:t>
            </a:r>
            <a:r>
              <a:rPr lang="en-US" sz="2400" b="1" dirty="0"/>
              <a:t>EVERY node</a:t>
            </a:r>
            <a:r>
              <a:rPr lang="en-US" sz="2400" dirty="0"/>
              <a:t> along the chain.</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i="1" dirty="0">
                <a:highlight>
                  <a:srgbClr val="FFCC00"/>
                </a:highlight>
              </a:rPr>
              <a:t>All of them</a:t>
            </a:r>
            <a:endParaRPr lang="en-US" sz="2800" b="1" dirty="0">
              <a:highlight>
                <a:srgbClr val="FFCC00"/>
              </a:highlight>
            </a:endParaRPr>
          </a:p>
        </p:txBody>
      </p:sp>
      <p:sp>
        <p:nvSpPr>
          <p:cNvPr id="16" name="Rectangle 15">
            <a:extLst>
              <a:ext uri="{FF2B5EF4-FFF2-40B4-BE49-F238E27FC236}">
                <a16:creationId xmlns:a16="http://schemas.microsoft.com/office/drawing/2014/main" id="{396C46E9-A054-4409-84D1-B6A0EC372532}"/>
              </a:ext>
            </a:extLst>
          </p:cNvPr>
          <p:cNvSpPr/>
          <p:nvPr/>
        </p:nvSpPr>
        <p:spPr>
          <a:xfrm>
            <a:off x="7010400" y="2173040"/>
            <a:ext cx="1905300" cy="28561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87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pic>
        <p:nvPicPr>
          <p:cNvPr id="3" name="Picture 2" descr="https://documents.lucidchart.com/documents/2e8c8b57-e090-448e-abc6-08144d985d17/pages/0_0?a=759&amp;x=141&amp;y=176&amp;w=410&amp;h=968&amp;store=1&amp;accept=image%2F*&amp;auth=LCA%20f23505b28b43fc4f56f2e46b54ba177b06a10270-ts%3D1532221514">
            <a:extLst>
              <a:ext uri="{FF2B5EF4-FFF2-40B4-BE49-F238E27FC236}">
                <a16:creationId xmlns:a16="http://schemas.microsoft.com/office/drawing/2014/main" id="{F10350CA-DC13-8642-A3DE-CCC8AA85E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838200"/>
            <a:ext cx="2295578"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DFDFEE-665A-734E-8290-7159E36194FF}"/>
              </a:ext>
            </a:extLst>
          </p:cNvPr>
          <p:cNvSpPr txBox="1"/>
          <p:nvPr/>
        </p:nvSpPr>
        <p:spPr>
          <a:xfrm>
            <a:off x="2876474" y="2274838"/>
            <a:ext cx="6096301" cy="2308324"/>
          </a:xfrm>
          <a:prstGeom prst="rect">
            <a:avLst/>
          </a:prstGeom>
          <a:noFill/>
        </p:spPr>
        <p:txBody>
          <a:bodyPr wrap="square" rtlCol="0">
            <a:spAutoFit/>
          </a:bodyPr>
          <a:lstStyle/>
          <a:p>
            <a:pPr algn="ctr"/>
            <a:r>
              <a:rPr lang="en-US" sz="7200" dirty="0"/>
              <a:t>Name Three </a:t>
            </a:r>
          </a:p>
          <a:p>
            <a:pPr algn="ctr"/>
            <a:r>
              <a:rPr lang="en-US" sz="7200" dirty="0"/>
              <a:t>User Attacks</a:t>
            </a:r>
          </a:p>
        </p:txBody>
      </p:sp>
    </p:spTree>
    <p:extLst>
      <p:ext uri="{BB962C8B-B14F-4D97-AF65-F5344CB8AC3E}">
        <p14:creationId xmlns:p14="http://schemas.microsoft.com/office/powerpoint/2010/main" val="1566302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pic>
        <p:nvPicPr>
          <p:cNvPr id="3" name="Picture 2" descr="https://documents.lucidchart.com/documents/2e8c8b57-e090-448e-abc6-08144d985d17/pages/0_0?a=759&amp;x=141&amp;y=176&amp;w=410&amp;h=968&amp;store=1&amp;accept=image%2F*&amp;auth=LCA%20f23505b28b43fc4f56f2e46b54ba177b06a10270-ts%3D1532221514">
            <a:extLst>
              <a:ext uri="{FF2B5EF4-FFF2-40B4-BE49-F238E27FC236}">
                <a16:creationId xmlns:a16="http://schemas.microsoft.com/office/drawing/2014/main" id="{F10350CA-DC13-8642-A3DE-CCC8AA85E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838200"/>
            <a:ext cx="2295578"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DFDFEE-665A-734E-8290-7159E36194FF}"/>
              </a:ext>
            </a:extLst>
          </p:cNvPr>
          <p:cNvSpPr txBox="1"/>
          <p:nvPr/>
        </p:nvSpPr>
        <p:spPr>
          <a:xfrm>
            <a:off x="2876474" y="863600"/>
            <a:ext cx="6096301" cy="2308324"/>
          </a:xfrm>
          <a:prstGeom prst="rect">
            <a:avLst/>
          </a:prstGeom>
          <a:noFill/>
        </p:spPr>
        <p:txBody>
          <a:bodyPr wrap="square" rtlCol="0">
            <a:spAutoFit/>
          </a:bodyPr>
          <a:lstStyle/>
          <a:p>
            <a:pPr algn="ctr"/>
            <a:r>
              <a:rPr lang="en-US" sz="7200" dirty="0"/>
              <a:t>Name Three </a:t>
            </a:r>
          </a:p>
          <a:p>
            <a:pPr algn="ctr"/>
            <a:r>
              <a:rPr lang="en-US" sz="7200" dirty="0"/>
              <a:t>User Attacks</a:t>
            </a:r>
          </a:p>
        </p:txBody>
      </p:sp>
      <p:sp>
        <p:nvSpPr>
          <p:cNvPr id="5" name="TextBox 4">
            <a:extLst>
              <a:ext uri="{FF2B5EF4-FFF2-40B4-BE49-F238E27FC236}">
                <a16:creationId xmlns:a16="http://schemas.microsoft.com/office/drawing/2014/main" id="{75C606B0-2810-094E-8296-41C0D1D29FD0}"/>
              </a:ext>
            </a:extLst>
          </p:cNvPr>
          <p:cNvSpPr txBox="1"/>
          <p:nvPr/>
        </p:nvSpPr>
        <p:spPr>
          <a:xfrm>
            <a:off x="4855202" y="3415537"/>
            <a:ext cx="2438400"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6" name="TextBox 5">
            <a:extLst>
              <a:ext uri="{FF2B5EF4-FFF2-40B4-BE49-F238E27FC236}">
                <a16:creationId xmlns:a16="http://schemas.microsoft.com/office/drawing/2014/main" id="{37EC466A-0FD7-1948-8FE4-31E7D678923C}"/>
              </a:ext>
            </a:extLst>
          </p:cNvPr>
          <p:cNvSpPr txBox="1"/>
          <p:nvPr/>
        </p:nvSpPr>
        <p:spPr>
          <a:xfrm>
            <a:off x="3344183" y="4673600"/>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Phishing Attacks</a:t>
            </a:r>
          </a:p>
        </p:txBody>
      </p:sp>
      <p:sp>
        <p:nvSpPr>
          <p:cNvPr id="7" name="TextBox 6">
            <a:extLst>
              <a:ext uri="{FF2B5EF4-FFF2-40B4-BE49-F238E27FC236}">
                <a16:creationId xmlns:a16="http://schemas.microsoft.com/office/drawing/2014/main" id="{8ADC4905-23C1-D142-8140-55A549D4FF36}"/>
              </a:ext>
            </a:extLst>
          </p:cNvPr>
          <p:cNvSpPr txBox="1"/>
          <p:nvPr/>
        </p:nvSpPr>
        <p:spPr>
          <a:xfrm>
            <a:off x="3336927" y="5384800"/>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Credential Reuse</a:t>
            </a:r>
          </a:p>
        </p:txBody>
      </p:sp>
      <p:sp>
        <p:nvSpPr>
          <p:cNvPr id="8" name="TextBox 7">
            <a:extLst>
              <a:ext uri="{FF2B5EF4-FFF2-40B4-BE49-F238E27FC236}">
                <a16:creationId xmlns:a16="http://schemas.microsoft.com/office/drawing/2014/main" id="{EDD8831F-0D21-9B4B-8A2D-933394501426}"/>
              </a:ext>
            </a:extLst>
          </p:cNvPr>
          <p:cNvSpPr txBox="1"/>
          <p:nvPr/>
        </p:nvSpPr>
        <p:spPr>
          <a:xfrm>
            <a:off x="3344183" y="4025839"/>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Malware Attacks</a:t>
            </a:r>
          </a:p>
        </p:txBody>
      </p:sp>
      <p:sp>
        <p:nvSpPr>
          <p:cNvPr id="9" name="TextBox 8">
            <a:extLst>
              <a:ext uri="{FF2B5EF4-FFF2-40B4-BE49-F238E27FC236}">
                <a16:creationId xmlns:a16="http://schemas.microsoft.com/office/drawing/2014/main" id="{0E1F4933-60C0-B84A-83EF-8406CF6E8BBD}"/>
              </a:ext>
            </a:extLst>
          </p:cNvPr>
          <p:cNvSpPr txBox="1"/>
          <p:nvPr/>
        </p:nvSpPr>
        <p:spPr>
          <a:xfrm>
            <a:off x="6085288" y="4025839"/>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Man In the Middle</a:t>
            </a:r>
          </a:p>
        </p:txBody>
      </p:sp>
      <p:sp>
        <p:nvSpPr>
          <p:cNvPr id="10" name="TextBox 9">
            <a:extLst>
              <a:ext uri="{FF2B5EF4-FFF2-40B4-BE49-F238E27FC236}">
                <a16:creationId xmlns:a16="http://schemas.microsoft.com/office/drawing/2014/main" id="{0D6D0F99-4551-6D40-B7EF-27D57BC700B2}"/>
              </a:ext>
            </a:extLst>
          </p:cNvPr>
          <p:cNvSpPr txBox="1"/>
          <p:nvPr/>
        </p:nvSpPr>
        <p:spPr>
          <a:xfrm>
            <a:off x="6078031" y="4669306"/>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Packet Sniffing</a:t>
            </a:r>
          </a:p>
        </p:txBody>
      </p:sp>
      <p:sp>
        <p:nvSpPr>
          <p:cNvPr id="11" name="TextBox 10">
            <a:extLst>
              <a:ext uri="{FF2B5EF4-FFF2-40B4-BE49-F238E27FC236}">
                <a16:creationId xmlns:a16="http://schemas.microsoft.com/office/drawing/2014/main" id="{E7A9B3E7-C3BD-904E-AC66-19EB6E13558C}"/>
              </a:ext>
            </a:extLst>
          </p:cNvPr>
          <p:cNvSpPr txBox="1"/>
          <p:nvPr/>
        </p:nvSpPr>
        <p:spPr>
          <a:xfrm>
            <a:off x="6092544" y="5384800"/>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Computer Theft</a:t>
            </a:r>
          </a:p>
        </p:txBody>
      </p:sp>
      <p:sp>
        <p:nvSpPr>
          <p:cNvPr id="12" name="Rectangle 11">
            <a:extLst>
              <a:ext uri="{FF2B5EF4-FFF2-40B4-BE49-F238E27FC236}">
                <a16:creationId xmlns:a16="http://schemas.microsoft.com/office/drawing/2014/main" id="{C4078836-145E-624C-926F-0E90D617B0BA}"/>
              </a:ext>
            </a:extLst>
          </p:cNvPr>
          <p:cNvSpPr/>
          <p:nvPr/>
        </p:nvSpPr>
        <p:spPr>
          <a:xfrm>
            <a:off x="3048000" y="3171924"/>
            <a:ext cx="5924775" cy="292407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073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12" name="TextBox 11">
            <a:extLst>
              <a:ext uri="{FF2B5EF4-FFF2-40B4-BE49-F238E27FC236}">
                <a16:creationId xmlns:a16="http://schemas.microsoft.com/office/drawing/2014/main" id="{7C43817E-C026-452D-85DD-3FFAC304B131}"/>
              </a:ext>
            </a:extLst>
          </p:cNvPr>
          <p:cNvSpPr txBox="1"/>
          <p:nvPr/>
        </p:nvSpPr>
        <p:spPr>
          <a:xfrm>
            <a:off x="152400" y="4145573"/>
            <a:ext cx="8972775" cy="2308324"/>
          </a:xfrm>
          <a:prstGeom prst="rect">
            <a:avLst/>
          </a:prstGeom>
          <a:noFill/>
        </p:spPr>
        <p:txBody>
          <a:bodyPr wrap="square" rtlCol="0">
            <a:spAutoFit/>
          </a:bodyPr>
          <a:lstStyle/>
          <a:p>
            <a:r>
              <a:rPr lang="en-US" sz="7200" dirty="0"/>
              <a:t>Name One </a:t>
            </a:r>
          </a:p>
          <a:p>
            <a:r>
              <a:rPr lang="en-US" sz="7200" dirty="0"/>
              <a:t>Website Attack</a:t>
            </a:r>
          </a:p>
        </p:txBody>
      </p:sp>
      <p:pic>
        <p:nvPicPr>
          <p:cNvPr id="30724" name="Picture 4" descr="https://documents.lucidchart.com/documents/2e8c8b57-e090-448e-abc6-08144d985d17/pages/0_0?a=763&amp;x=671&amp;y=1289&amp;w=330&amp;h=237&amp;store=1&amp;accept=image%2F*&amp;auth=LCA%20b163d8983e0c60cb09232f86e07e1919935e17fe-ts%3D1532221514">
            <a:extLst>
              <a:ext uri="{FF2B5EF4-FFF2-40B4-BE49-F238E27FC236}">
                <a16:creationId xmlns:a16="http://schemas.microsoft.com/office/drawing/2014/main" id="{2164F98A-C760-4331-9326-9774AEB81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55" t="10542" r="9755" b="9664"/>
          <a:stretch/>
        </p:blipFill>
        <p:spPr bwMode="auto">
          <a:xfrm>
            <a:off x="152400" y="838200"/>
            <a:ext cx="4648200" cy="330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7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Today’s Theme</a:t>
            </a:r>
          </a:p>
        </p:txBody>
      </p:sp>
    </p:spTree>
    <p:extLst>
      <p:ext uri="{BB962C8B-B14F-4D97-AF65-F5344CB8AC3E}">
        <p14:creationId xmlns:p14="http://schemas.microsoft.com/office/powerpoint/2010/main" val="3138948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12" name="TextBox 11">
            <a:extLst>
              <a:ext uri="{FF2B5EF4-FFF2-40B4-BE49-F238E27FC236}">
                <a16:creationId xmlns:a16="http://schemas.microsoft.com/office/drawing/2014/main" id="{7C43817E-C026-452D-85DD-3FFAC304B131}"/>
              </a:ext>
            </a:extLst>
          </p:cNvPr>
          <p:cNvSpPr txBox="1"/>
          <p:nvPr/>
        </p:nvSpPr>
        <p:spPr>
          <a:xfrm>
            <a:off x="152400" y="4145573"/>
            <a:ext cx="8972775" cy="2308324"/>
          </a:xfrm>
          <a:prstGeom prst="rect">
            <a:avLst/>
          </a:prstGeom>
          <a:noFill/>
        </p:spPr>
        <p:txBody>
          <a:bodyPr wrap="square" rtlCol="0">
            <a:spAutoFit/>
          </a:bodyPr>
          <a:lstStyle/>
          <a:p>
            <a:r>
              <a:rPr lang="en-US" sz="7200" dirty="0"/>
              <a:t>Name One </a:t>
            </a:r>
          </a:p>
          <a:p>
            <a:r>
              <a:rPr lang="en-US" sz="7200" dirty="0"/>
              <a:t>Website Attack</a:t>
            </a:r>
          </a:p>
        </p:txBody>
      </p:sp>
      <p:pic>
        <p:nvPicPr>
          <p:cNvPr id="30724" name="Picture 4" descr="https://documents.lucidchart.com/documents/2e8c8b57-e090-448e-abc6-08144d985d17/pages/0_0?a=763&amp;x=671&amp;y=1289&amp;w=330&amp;h=237&amp;store=1&amp;accept=image%2F*&amp;auth=LCA%20b163d8983e0c60cb09232f86e07e1919935e17fe-ts%3D1532221514">
            <a:extLst>
              <a:ext uri="{FF2B5EF4-FFF2-40B4-BE49-F238E27FC236}">
                <a16:creationId xmlns:a16="http://schemas.microsoft.com/office/drawing/2014/main" id="{2164F98A-C760-4331-9326-9774AEB81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55" t="10542" r="9755" b="9664"/>
          <a:stretch/>
        </p:blipFill>
        <p:spPr bwMode="auto">
          <a:xfrm>
            <a:off x="152400" y="838200"/>
            <a:ext cx="4648200" cy="33073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E841AD-8D69-8B44-BFC1-1719B773FCF5}"/>
              </a:ext>
            </a:extLst>
          </p:cNvPr>
          <p:cNvSpPr txBox="1"/>
          <p:nvPr/>
        </p:nvSpPr>
        <p:spPr>
          <a:xfrm>
            <a:off x="5775326" y="1503848"/>
            <a:ext cx="2438400"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Brute Force Attacks</a:t>
            </a:r>
          </a:p>
        </p:txBody>
      </p:sp>
      <p:sp>
        <p:nvSpPr>
          <p:cNvPr id="6" name="TextBox 5">
            <a:extLst>
              <a:ext uri="{FF2B5EF4-FFF2-40B4-BE49-F238E27FC236}">
                <a16:creationId xmlns:a16="http://schemas.microsoft.com/office/drawing/2014/main" id="{540B30B4-0839-3A41-8932-56A7E81DDC87}"/>
              </a:ext>
            </a:extLst>
          </p:cNvPr>
          <p:cNvSpPr txBox="1"/>
          <p:nvPr/>
        </p:nvSpPr>
        <p:spPr>
          <a:xfrm>
            <a:off x="5782582" y="221504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Code Injection</a:t>
            </a:r>
          </a:p>
        </p:txBody>
      </p:sp>
      <p:sp>
        <p:nvSpPr>
          <p:cNvPr id="7" name="TextBox 6">
            <a:extLst>
              <a:ext uri="{FF2B5EF4-FFF2-40B4-BE49-F238E27FC236}">
                <a16:creationId xmlns:a16="http://schemas.microsoft.com/office/drawing/2014/main" id="{39B62119-4B2E-2C4E-8B91-8EC29CA11C05}"/>
              </a:ext>
            </a:extLst>
          </p:cNvPr>
          <p:cNvSpPr txBox="1"/>
          <p:nvPr/>
        </p:nvSpPr>
        <p:spPr>
          <a:xfrm>
            <a:off x="5775326" y="292624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Faulty Sessions</a:t>
            </a:r>
          </a:p>
        </p:txBody>
      </p:sp>
      <p:sp>
        <p:nvSpPr>
          <p:cNvPr id="8" name="Rectangle 7">
            <a:extLst>
              <a:ext uri="{FF2B5EF4-FFF2-40B4-BE49-F238E27FC236}">
                <a16:creationId xmlns:a16="http://schemas.microsoft.com/office/drawing/2014/main" id="{2B45C135-39CF-0642-8788-F5452F8D41F7}"/>
              </a:ext>
            </a:extLst>
          </p:cNvPr>
          <p:cNvSpPr/>
          <p:nvPr/>
        </p:nvSpPr>
        <p:spPr>
          <a:xfrm>
            <a:off x="5341974" y="1251582"/>
            <a:ext cx="3312358" cy="240601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233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pic>
        <p:nvPicPr>
          <p:cNvPr id="33796" name="Picture 4" descr="https://documents.lucidchart.com/documents/2e8c8b57-e090-448e-abc6-08144d985d17/pages/0_0?a=761&amp;x=1088&amp;y=1205&amp;w=264&amp;h=337&amp;store=1&amp;accept=image%2F*&amp;auth=LCA%20c402ef1f3cea21873d294617308331c7ce4d4305-ts%3D1532221514">
            <a:extLst>
              <a:ext uri="{FF2B5EF4-FFF2-40B4-BE49-F238E27FC236}">
                <a16:creationId xmlns:a16="http://schemas.microsoft.com/office/drawing/2014/main" id="{9598947F-EB6B-493F-B778-F70243352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0" y="1028700"/>
            <a:ext cx="3921579" cy="49911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C43817E-C026-452D-85DD-3FFAC304B131}"/>
              </a:ext>
            </a:extLst>
          </p:cNvPr>
          <p:cNvSpPr txBox="1"/>
          <p:nvPr/>
        </p:nvSpPr>
        <p:spPr>
          <a:xfrm>
            <a:off x="2819400" y="1028700"/>
            <a:ext cx="6153375" cy="2308324"/>
          </a:xfrm>
          <a:prstGeom prst="rect">
            <a:avLst/>
          </a:prstGeom>
          <a:noFill/>
        </p:spPr>
        <p:txBody>
          <a:bodyPr wrap="square" rtlCol="0">
            <a:spAutoFit/>
          </a:bodyPr>
          <a:lstStyle/>
          <a:p>
            <a:pPr algn="ctr"/>
            <a:r>
              <a:rPr lang="en-US" sz="7200" dirty="0"/>
              <a:t>Name One Server Attack</a:t>
            </a:r>
          </a:p>
        </p:txBody>
      </p:sp>
    </p:spTree>
    <p:extLst>
      <p:ext uri="{BB962C8B-B14F-4D97-AF65-F5344CB8AC3E}">
        <p14:creationId xmlns:p14="http://schemas.microsoft.com/office/powerpoint/2010/main" val="1813322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pic>
        <p:nvPicPr>
          <p:cNvPr id="33796" name="Picture 4" descr="https://documents.lucidchart.com/documents/2e8c8b57-e090-448e-abc6-08144d985d17/pages/0_0?a=761&amp;x=1088&amp;y=1205&amp;w=264&amp;h=337&amp;store=1&amp;accept=image%2F*&amp;auth=LCA%20c402ef1f3cea21873d294617308331c7ce4d4305-ts%3D1532221514">
            <a:extLst>
              <a:ext uri="{FF2B5EF4-FFF2-40B4-BE49-F238E27FC236}">
                <a16:creationId xmlns:a16="http://schemas.microsoft.com/office/drawing/2014/main" id="{9598947F-EB6B-493F-B778-F70243352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0" y="1028700"/>
            <a:ext cx="3921579" cy="49911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C43817E-C026-452D-85DD-3FFAC304B131}"/>
              </a:ext>
            </a:extLst>
          </p:cNvPr>
          <p:cNvSpPr txBox="1"/>
          <p:nvPr/>
        </p:nvSpPr>
        <p:spPr>
          <a:xfrm>
            <a:off x="2819400" y="1028700"/>
            <a:ext cx="6153375" cy="2308324"/>
          </a:xfrm>
          <a:prstGeom prst="rect">
            <a:avLst/>
          </a:prstGeom>
          <a:noFill/>
        </p:spPr>
        <p:txBody>
          <a:bodyPr wrap="square" rtlCol="0">
            <a:spAutoFit/>
          </a:bodyPr>
          <a:lstStyle/>
          <a:p>
            <a:pPr algn="ctr"/>
            <a:r>
              <a:rPr lang="en-US" sz="7200" dirty="0"/>
              <a:t>Name One Server Attack</a:t>
            </a:r>
          </a:p>
        </p:txBody>
      </p:sp>
      <p:sp>
        <p:nvSpPr>
          <p:cNvPr id="5" name="TextBox 4">
            <a:extLst>
              <a:ext uri="{FF2B5EF4-FFF2-40B4-BE49-F238E27FC236}">
                <a16:creationId xmlns:a16="http://schemas.microsoft.com/office/drawing/2014/main" id="{11790FEE-3F2F-AF46-8FBA-076EF9B35E2F}"/>
              </a:ext>
            </a:extLst>
          </p:cNvPr>
          <p:cNvSpPr txBox="1"/>
          <p:nvPr/>
        </p:nvSpPr>
        <p:spPr>
          <a:xfrm>
            <a:off x="4800600" y="4138146"/>
            <a:ext cx="2438400"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OS Exploits</a:t>
            </a:r>
          </a:p>
        </p:txBody>
      </p:sp>
      <p:sp>
        <p:nvSpPr>
          <p:cNvPr id="6" name="TextBox 5">
            <a:extLst>
              <a:ext uri="{FF2B5EF4-FFF2-40B4-BE49-F238E27FC236}">
                <a16:creationId xmlns:a16="http://schemas.microsoft.com/office/drawing/2014/main" id="{5B887524-D8EF-544E-AB5C-B90F60BC88ED}"/>
              </a:ext>
            </a:extLst>
          </p:cNvPr>
          <p:cNvSpPr txBox="1"/>
          <p:nvPr/>
        </p:nvSpPr>
        <p:spPr>
          <a:xfrm>
            <a:off x="4800600" y="4882324"/>
            <a:ext cx="2431143"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Code Loading</a:t>
            </a:r>
          </a:p>
        </p:txBody>
      </p:sp>
      <p:sp>
        <p:nvSpPr>
          <p:cNvPr id="7" name="Rectangle 6">
            <a:extLst>
              <a:ext uri="{FF2B5EF4-FFF2-40B4-BE49-F238E27FC236}">
                <a16:creationId xmlns:a16="http://schemas.microsoft.com/office/drawing/2014/main" id="{DC4B21E2-689A-E942-8C17-D2BC352EFC14}"/>
              </a:ext>
            </a:extLst>
          </p:cNvPr>
          <p:cNvSpPr/>
          <p:nvPr/>
        </p:nvSpPr>
        <p:spPr>
          <a:xfrm>
            <a:off x="4383843" y="3711870"/>
            <a:ext cx="3312358" cy="192693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388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12" name="TextBox 11">
            <a:extLst>
              <a:ext uri="{FF2B5EF4-FFF2-40B4-BE49-F238E27FC236}">
                <a16:creationId xmlns:a16="http://schemas.microsoft.com/office/drawing/2014/main" id="{7C43817E-C026-452D-85DD-3FFAC304B131}"/>
              </a:ext>
            </a:extLst>
          </p:cNvPr>
          <p:cNvSpPr txBox="1"/>
          <p:nvPr/>
        </p:nvSpPr>
        <p:spPr>
          <a:xfrm>
            <a:off x="304800" y="4056190"/>
            <a:ext cx="8667975" cy="2308324"/>
          </a:xfrm>
          <a:prstGeom prst="rect">
            <a:avLst/>
          </a:prstGeom>
          <a:noFill/>
        </p:spPr>
        <p:txBody>
          <a:bodyPr wrap="square" rtlCol="0">
            <a:spAutoFit/>
          </a:bodyPr>
          <a:lstStyle/>
          <a:p>
            <a:r>
              <a:rPr lang="en-US" sz="7200" dirty="0"/>
              <a:t>Name One Database Attack</a:t>
            </a:r>
          </a:p>
        </p:txBody>
      </p:sp>
      <p:pic>
        <p:nvPicPr>
          <p:cNvPr id="31748" name="Picture 4" descr="https://documents.lucidchart.com/documents/2e8c8b57-e090-448e-abc6-08144d985d17/pages/0_0?a=875&amp;x=2462&amp;y=808&amp;w=330&amp;h=242&amp;store=1&amp;accept=image%2F*&amp;auth=LCA%20c3af6e4c381b97c66d3bd19d06b3d0bec841c907-ts%3D1532230877">
            <a:extLst>
              <a:ext uri="{FF2B5EF4-FFF2-40B4-BE49-F238E27FC236}">
                <a16:creationId xmlns:a16="http://schemas.microsoft.com/office/drawing/2014/main" id="{DB508C66-6D31-4F81-87A9-DB0AFC3A1D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50" b="10782"/>
          <a:stretch/>
        </p:blipFill>
        <p:spPr bwMode="auto">
          <a:xfrm>
            <a:off x="0" y="903514"/>
            <a:ext cx="5300576" cy="314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221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12" name="TextBox 11">
            <a:extLst>
              <a:ext uri="{FF2B5EF4-FFF2-40B4-BE49-F238E27FC236}">
                <a16:creationId xmlns:a16="http://schemas.microsoft.com/office/drawing/2014/main" id="{7C43817E-C026-452D-85DD-3FFAC304B131}"/>
              </a:ext>
            </a:extLst>
          </p:cNvPr>
          <p:cNvSpPr txBox="1"/>
          <p:nvPr/>
        </p:nvSpPr>
        <p:spPr>
          <a:xfrm>
            <a:off x="304800" y="4056190"/>
            <a:ext cx="8667975" cy="2308324"/>
          </a:xfrm>
          <a:prstGeom prst="rect">
            <a:avLst/>
          </a:prstGeom>
          <a:noFill/>
        </p:spPr>
        <p:txBody>
          <a:bodyPr wrap="square" rtlCol="0">
            <a:spAutoFit/>
          </a:bodyPr>
          <a:lstStyle/>
          <a:p>
            <a:r>
              <a:rPr lang="en-US" sz="7200" dirty="0"/>
              <a:t>Name One Database Attack</a:t>
            </a:r>
          </a:p>
        </p:txBody>
      </p:sp>
      <p:pic>
        <p:nvPicPr>
          <p:cNvPr id="31748" name="Picture 4" descr="https://documents.lucidchart.com/documents/2e8c8b57-e090-448e-abc6-08144d985d17/pages/0_0?a=875&amp;x=2462&amp;y=808&amp;w=330&amp;h=242&amp;store=1&amp;accept=image%2F*&amp;auth=LCA%20c3af6e4c381b97c66d3bd19d06b3d0bec841c907-ts%3D1532230877">
            <a:extLst>
              <a:ext uri="{FF2B5EF4-FFF2-40B4-BE49-F238E27FC236}">
                <a16:creationId xmlns:a16="http://schemas.microsoft.com/office/drawing/2014/main" id="{DB508C66-6D31-4F81-87A9-DB0AFC3A1D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50" b="10782"/>
          <a:stretch/>
        </p:blipFill>
        <p:spPr bwMode="auto">
          <a:xfrm>
            <a:off x="0" y="903514"/>
            <a:ext cx="5300576" cy="31417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723BD3-875F-FD4D-A4AB-3681419AFEAD}"/>
              </a:ext>
            </a:extLst>
          </p:cNvPr>
          <p:cNvSpPr txBox="1"/>
          <p:nvPr/>
        </p:nvSpPr>
        <p:spPr>
          <a:xfrm>
            <a:off x="5775326" y="1459468"/>
            <a:ext cx="2438400"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Physical Break-Ins</a:t>
            </a:r>
          </a:p>
        </p:txBody>
      </p:sp>
      <p:sp>
        <p:nvSpPr>
          <p:cNvPr id="6" name="TextBox 5">
            <a:extLst>
              <a:ext uri="{FF2B5EF4-FFF2-40B4-BE49-F238E27FC236}">
                <a16:creationId xmlns:a16="http://schemas.microsoft.com/office/drawing/2014/main" id="{30AAFCAD-8723-2E4C-8648-90558AC90D62}"/>
              </a:ext>
            </a:extLst>
          </p:cNvPr>
          <p:cNvSpPr txBox="1"/>
          <p:nvPr/>
        </p:nvSpPr>
        <p:spPr>
          <a:xfrm>
            <a:off x="5782582" y="21706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7" name="TextBox 6">
            <a:extLst>
              <a:ext uri="{FF2B5EF4-FFF2-40B4-BE49-F238E27FC236}">
                <a16:creationId xmlns:a16="http://schemas.microsoft.com/office/drawing/2014/main" id="{C2460CE8-8981-E84A-B376-EC91CC4011D2}"/>
              </a:ext>
            </a:extLst>
          </p:cNvPr>
          <p:cNvSpPr txBox="1"/>
          <p:nvPr/>
        </p:nvSpPr>
        <p:spPr>
          <a:xfrm>
            <a:off x="5775326" y="28818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Cloud Security</a:t>
            </a:r>
          </a:p>
        </p:txBody>
      </p:sp>
      <p:sp>
        <p:nvSpPr>
          <p:cNvPr id="8" name="Rectangle 7">
            <a:extLst>
              <a:ext uri="{FF2B5EF4-FFF2-40B4-BE49-F238E27FC236}">
                <a16:creationId xmlns:a16="http://schemas.microsoft.com/office/drawing/2014/main" id="{36C720D1-07D7-CD49-B938-47DC627D0723}"/>
              </a:ext>
            </a:extLst>
          </p:cNvPr>
          <p:cNvSpPr/>
          <p:nvPr/>
        </p:nvSpPr>
        <p:spPr>
          <a:xfrm>
            <a:off x="5341974" y="1206578"/>
            <a:ext cx="3312358" cy="2374821"/>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05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6" name="TextBox 5">
            <a:extLst>
              <a:ext uri="{FF2B5EF4-FFF2-40B4-BE49-F238E27FC236}">
                <a16:creationId xmlns:a16="http://schemas.microsoft.com/office/drawing/2014/main" id="{F6243F4F-0DA0-470E-910D-A17A01B610B7}"/>
              </a:ext>
            </a:extLst>
          </p:cNvPr>
          <p:cNvSpPr txBox="1"/>
          <p:nvPr/>
        </p:nvSpPr>
        <p:spPr>
          <a:xfrm>
            <a:off x="457200" y="1459468"/>
            <a:ext cx="2438400"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7" name="TextBox 6">
            <a:extLst>
              <a:ext uri="{FF2B5EF4-FFF2-40B4-BE49-F238E27FC236}">
                <a16:creationId xmlns:a16="http://schemas.microsoft.com/office/drawing/2014/main" id="{566E07A4-1892-4BC0-9CD2-5816836F92B9}"/>
              </a:ext>
            </a:extLst>
          </p:cNvPr>
          <p:cNvSpPr txBox="1"/>
          <p:nvPr/>
        </p:nvSpPr>
        <p:spPr>
          <a:xfrm>
            <a:off x="464456" y="2170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Phishing Attacks</a:t>
            </a:r>
          </a:p>
        </p:txBody>
      </p:sp>
      <p:sp>
        <p:nvSpPr>
          <p:cNvPr id="8" name="TextBox 7">
            <a:extLst>
              <a:ext uri="{FF2B5EF4-FFF2-40B4-BE49-F238E27FC236}">
                <a16:creationId xmlns:a16="http://schemas.microsoft.com/office/drawing/2014/main" id="{BA8A8654-A22B-41D8-964A-25F671B9EF2B}"/>
              </a:ext>
            </a:extLst>
          </p:cNvPr>
          <p:cNvSpPr txBox="1"/>
          <p:nvPr/>
        </p:nvSpPr>
        <p:spPr>
          <a:xfrm>
            <a:off x="457200" y="28818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Credential Reuse</a:t>
            </a:r>
          </a:p>
        </p:txBody>
      </p:sp>
      <p:sp>
        <p:nvSpPr>
          <p:cNvPr id="11" name="TextBox 10">
            <a:extLst>
              <a:ext uri="{FF2B5EF4-FFF2-40B4-BE49-F238E27FC236}">
                <a16:creationId xmlns:a16="http://schemas.microsoft.com/office/drawing/2014/main" id="{299EE674-0684-4325-90B0-FBCB0437F7DD}"/>
              </a:ext>
            </a:extLst>
          </p:cNvPr>
          <p:cNvSpPr txBox="1"/>
          <p:nvPr/>
        </p:nvSpPr>
        <p:spPr>
          <a:xfrm>
            <a:off x="464456" y="35930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Malware Attacks</a:t>
            </a:r>
          </a:p>
        </p:txBody>
      </p:sp>
      <p:sp>
        <p:nvSpPr>
          <p:cNvPr id="12" name="TextBox 11">
            <a:extLst>
              <a:ext uri="{FF2B5EF4-FFF2-40B4-BE49-F238E27FC236}">
                <a16:creationId xmlns:a16="http://schemas.microsoft.com/office/drawing/2014/main" id="{CAE17B44-2CA1-47BD-9145-09A14C94465A}"/>
              </a:ext>
            </a:extLst>
          </p:cNvPr>
          <p:cNvSpPr txBox="1"/>
          <p:nvPr/>
        </p:nvSpPr>
        <p:spPr>
          <a:xfrm>
            <a:off x="457200" y="43042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Man In the Middle</a:t>
            </a:r>
          </a:p>
        </p:txBody>
      </p:sp>
      <p:sp>
        <p:nvSpPr>
          <p:cNvPr id="13" name="TextBox 12">
            <a:extLst>
              <a:ext uri="{FF2B5EF4-FFF2-40B4-BE49-F238E27FC236}">
                <a16:creationId xmlns:a16="http://schemas.microsoft.com/office/drawing/2014/main" id="{99E106AD-FA86-4C07-B6BD-E2A74D6E352B}"/>
              </a:ext>
            </a:extLst>
          </p:cNvPr>
          <p:cNvSpPr txBox="1"/>
          <p:nvPr/>
        </p:nvSpPr>
        <p:spPr>
          <a:xfrm>
            <a:off x="449943" y="50154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a:t>Packet Sniffing</a:t>
            </a:r>
            <a:endParaRPr lang="en-US" b="1" dirty="0"/>
          </a:p>
        </p:txBody>
      </p:sp>
      <p:sp>
        <p:nvSpPr>
          <p:cNvPr id="14" name="TextBox 13">
            <a:extLst>
              <a:ext uri="{FF2B5EF4-FFF2-40B4-BE49-F238E27FC236}">
                <a16:creationId xmlns:a16="http://schemas.microsoft.com/office/drawing/2014/main" id="{5308C4B5-E7F5-4FFB-B781-29596233B7B0}"/>
              </a:ext>
            </a:extLst>
          </p:cNvPr>
          <p:cNvSpPr txBox="1"/>
          <p:nvPr/>
        </p:nvSpPr>
        <p:spPr>
          <a:xfrm>
            <a:off x="464456" y="5726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Computer Theft</a:t>
            </a:r>
          </a:p>
        </p:txBody>
      </p:sp>
      <p:sp>
        <p:nvSpPr>
          <p:cNvPr id="15" name="TextBox 14">
            <a:extLst>
              <a:ext uri="{FF2B5EF4-FFF2-40B4-BE49-F238E27FC236}">
                <a16:creationId xmlns:a16="http://schemas.microsoft.com/office/drawing/2014/main" id="{67998945-499B-468C-A6B1-DD48FE498907}"/>
              </a:ext>
            </a:extLst>
          </p:cNvPr>
          <p:cNvSpPr txBox="1"/>
          <p:nvPr/>
        </p:nvSpPr>
        <p:spPr>
          <a:xfrm>
            <a:off x="464456" y="871995"/>
            <a:ext cx="2438400" cy="369332"/>
          </a:xfrm>
          <a:prstGeom prst="rect">
            <a:avLst/>
          </a:prstGeom>
          <a:noFill/>
        </p:spPr>
        <p:txBody>
          <a:bodyPr wrap="square" rtlCol="0">
            <a:spAutoFit/>
          </a:bodyPr>
          <a:lstStyle/>
          <a:p>
            <a:pPr algn="ctr"/>
            <a:r>
              <a:rPr lang="en-US" b="1" u="sng" dirty="0"/>
              <a:t>User Attacks</a:t>
            </a:r>
          </a:p>
        </p:txBody>
      </p:sp>
      <p:sp>
        <p:nvSpPr>
          <p:cNvPr id="16" name="TextBox 15">
            <a:extLst>
              <a:ext uri="{FF2B5EF4-FFF2-40B4-BE49-F238E27FC236}">
                <a16:creationId xmlns:a16="http://schemas.microsoft.com/office/drawing/2014/main" id="{656FBDED-272E-4036-8AAB-EDC022D84158}"/>
              </a:ext>
            </a:extLst>
          </p:cNvPr>
          <p:cNvSpPr txBox="1"/>
          <p:nvPr/>
        </p:nvSpPr>
        <p:spPr>
          <a:xfrm>
            <a:off x="3329670" y="1459468"/>
            <a:ext cx="2438400"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Brute Force Attacks</a:t>
            </a:r>
          </a:p>
        </p:txBody>
      </p:sp>
      <p:sp>
        <p:nvSpPr>
          <p:cNvPr id="17" name="TextBox 16">
            <a:extLst>
              <a:ext uri="{FF2B5EF4-FFF2-40B4-BE49-F238E27FC236}">
                <a16:creationId xmlns:a16="http://schemas.microsoft.com/office/drawing/2014/main" id="{236D7AA2-14E9-4343-91F4-6433F0BEE0EC}"/>
              </a:ext>
            </a:extLst>
          </p:cNvPr>
          <p:cNvSpPr txBox="1"/>
          <p:nvPr/>
        </p:nvSpPr>
        <p:spPr>
          <a:xfrm>
            <a:off x="3336926" y="21706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Code Injection</a:t>
            </a:r>
          </a:p>
        </p:txBody>
      </p:sp>
      <p:sp>
        <p:nvSpPr>
          <p:cNvPr id="18" name="TextBox 17">
            <a:extLst>
              <a:ext uri="{FF2B5EF4-FFF2-40B4-BE49-F238E27FC236}">
                <a16:creationId xmlns:a16="http://schemas.microsoft.com/office/drawing/2014/main" id="{AAAB7FF0-EDF8-483C-A13E-05097F56CFD7}"/>
              </a:ext>
            </a:extLst>
          </p:cNvPr>
          <p:cNvSpPr txBox="1"/>
          <p:nvPr/>
        </p:nvSpPr>
        <p:spPr>
          <a:xfrm>
            <a:off x="3329670" y="28818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Faulty Sessions</a:t>
            </a:r>
          </a:p>
        </p:txBody>
      </p:sp>
      <p:sp>
        <p:nvSpPr>
          <p:cNvPr id="23" name="TextBox 22">
            <a:extLst>
              <a:ext uri="{FF2B5EF4-FFF2-40B4-BE49-F238E27FC236}">
                <a16:creationId xmlns:a16="http://schemas.microsoft.com/office/drawing/2014/main" id="{A8BD750B-7FFA-4341-B547-5E6A2A875047}"/>
              </a:ext>
            </a:extLst>
          </p:cNvPr>
          <p:cNvSpPr txBox="1"/>
          <p:nvPr/>
        </p:nvSpPr>
        <p:spPr>
          <a:xfrm>
            <a:off x="3336926" y="871995"/>
            <a:ext cx="2438400" cy="369332"/>
          </a:xfrm>
          <a:prstGeom prst="rect">
            <a:avLst/>
          </a:prstGeom>
          <a:noFill/>
        </p:spPr>
        <p:txBody>
          <a:bodyPr wrap="square" rtlCol="0">
            <a:spAutoFit/>
          </a:bodyPr>
          <a:lstStyle/>
          <a:p>
            <a:pPr algn="ctr"/>
            <a:r>
              <a:rPr lang="en-US" b="1" u="sng" dirty="0"/>
              <a:t>Web Attacks</a:t>
            </a:r>
          </a:p>
        </p:txBody>
      </p:sp>
      <p:sp>
        <p:nvSpPr>
          <p:cNvPr id="24" name="TextBox 23">
            <a:extLst>
              <a:ext uri="{FF2B5EF4-FFF2-40B4-BE49-F238E27FC236}">
                <a16:creationId xmlns:a16="http://schemas.microsoft.com/office/drawing/2014/main" id="{718FAC4F-0F99-4500-AEAA-1ACB260AA6AA}"/>
              </a:ext>
            </a:extLst>
          </p:cNvPr>
          <p:cNvSpPr txBox="1"/>
          <p:nvPr/>
        </p:nvSpPr>
        <p:spPr>
          <a:xfrm>
            <a:off x="3347812" y="4304268"/>
            <a:ext cx="2438400"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OS Exploits</a:t>
            </a:r>
          </a:p>
        </p:txBody>
      </p:sp>
      <p:sp>
        <p:nvSpPr>
          <p:cNvPr id="25" name="TextBox 24">
            <a:extLst>
              <a:ext uri="{FF2B5EF4-FFF2-40B4-BE49-F238E27FC236}">
                <a16:creationId xmlns:a16="http://schemas.microsoft.com/office/drawing/2014/main" id="{5640F40F-C7C7-4920-A12C-CF7FB419E442}"/>
              </a:ext>
            </a:extLst>
          </p:cNvPr>
          <p:cNvSpPr txBox="1"/>
          <p:nvPr/>
        </p:nvSpPr>
        <p:spPr>
          <a:xfrm>
            <a:off x="3355068" y="5015468"/>
            <a:ext cx="2431143"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Code Loading</a:t>
            </a:r>
          </a:p>
        </p:txBody>
      </p:sp>
      <p:sp>
        <p:nvSpPr>
          <p:cNvPr id="27" name="TextBox 26">
            <a:extLst>
              <a:ext uri="{FF2B5EF4-FFF2-40B4-BE49-F238E27FC236}">
                <a16:creationId xmlns:a16="http://schemas.microsoft.com/office/drawing/2014/main" id="{1C3881F2-1D28-4B7C-BB43-0462A617EC3D}"/>
              </a:ext>
            </a:extLst>
          </p:cNvPr>
          <p:cNvSpPr txBox="1"/>
          <p:nvPr/>
        </p:nvSpPr>
        <p:spPr>
          <a:xfrm>
            <a:off x="3355068" y="3777734"/>
            <a:ext cx="2438400" cy="369332"/>
          </a:xfrm>
          <a:prstGeom prst="rect">
            <a:avLst/>
          </a:prstGeom>
          <a:noFill/>
        </p:spPr>
        <p:txBody>
          <a:bodyPr wrap="square" rtlCol="0">
            <a:spAutoFit/>
          </a:bodyPr>
          <a:lstStyle/>
          <a:p>
            <a:pPr algn="ctr"/>
            <a:r>
              <a:rPr lang="en-US" b="1" u="sng" dirty="0"/>
              <a:t>Server</a:t>
            </a:r>
          </a:p>
        </p:txBody>
      </p:sp>
      <p:sp>
        <p:nvSpPr>
          <p:cNvPr id="28" name="TextBox 27">
            <a:extLst>
              <a:ext uri="{FF2B5EF4-FFF2-40B4-BE49-F238E27FC236}">
                <a16:creationId xmlns:a16="http://schemas.microsoft.com/office/drawing/2014/main" id="{6F6DFDDE-8855-478D-B565-A0CA63D05B72}"/>
              </a:ext>
            </a:extLst>
          </p:cNvPr>
          <p:cNvSpPr txBox="1"/>
          <p:nvPr/>
        </p:nvSpPr>
        <p:spPr>
          <a:xfrm>
            <a:off x="6255660" y="1459468"/>
            <a:ext cx="2438400"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Physical Break-Ins</a:t>
            </a:r>
          </a:p>
        </p:txBody>
      </p:sp>
      <p:sp>
        <p:nvSpPr>
          <p:cNvPr id="29" name="TextBox 28">
            <a:extLst>
              <a:ext uri="{FF2B5EF4-FFF2-40B4-BE49-F238E27FC236}">
                <a16:creationId xmlns:a16="http://schemas.microsoft.com/office/drawing/2014/main" id="{33182EC7-479A-471F-8A96-16D4604AEE8F}"/>
              </a:ext>
            </a:extLst>
          </p:cNvPr>
          <p:cNvSpPr txBox="1"/>
          <p:nvPr/>
        </p:nvSpPr>
        <p:spPr>
          <a:xfrm>
            <a:off x="6262916" y="21706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30" name="TextBox 29">
            <a:extLst>
              <a:ext uri="{FF2B5EF4-FFF2-40B4-BE49-F238E27FC236}">
                <a16:creationId xmlns:a16="http://schemas.microsoft.com/office/drawing/2014/main" id="{BE57009F-1C1E-44D7-8C59-13D69D59923E}"/>
              </a:ext>
            </a:extLst>
          </p:cNvPr>
          <p:cNvSpPr txBox="1"/>
          <p:nvPr/>
        </p:nvSpPr>
        <p:spPr>
          <a:xfrm>
            <a:off x="6255660" y="28818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Cloud Security</a:t>
            </a:r>
          </a:p>
        </p:txBody>
      </p:sp>
      <p:sp>
        <p:nvSpPr>
          <p:cNvPr id="31" name="TextBox 30">
            <a:extLst>
              <a:ext uri="{FF2B5EF4-FFF2-40B4-BE49-F238E27FC236}">
                <a16:creationId xmlns:a16="http://schemas.microsoft.com/office/drawing/2014/main" id="{5E240843-564B-4A9F-ABC2-78A82C7480AA}"/>
              </a:ext>
            </a:extLst>
          </p:cNvPr>
          <p:cNvSpPr txBox="1"/>
          <p:nvPr/>
        </p:nvSpPr>
        <p:spPr>
          <a:xfrm>
            <a:off x="6262916" y="871995"/>
            <a:ext cx="2438400" cy="369332"/>
          </a:xfrm>
          <a:prstGeom prst="rect">
            <a:avLst/>
          </a:prstGeom>
          <a:noFill/>
        </p:spPr>
        <p:txBody>
          <a:bodyPr wrap="square" rtlCol="0">
            <a:spAutoFit/>
          </a:bodyPr>
          <a:lstStyle/>
          <a:p>
            <a:pPr algn="ctr"/>
            <a:r>
              <a:rPr lang="en-US" b="1" u="sng" dirty="0"/>
              <a:t>Database</a:t>
            </a:r>
          </a:p>
        </p:txBody>
      </p:sp>
      <p:sp>
        <p:nvSpPr>
          <p:cNvPr id="35" name="TextBox 34">
            <a:extLst>
              <a:ext uri="{FF2B5EF4-FFF2-40B4-BE49-F238E27FC236}">
                <a16:creationId xmlns:a16="http://schemas.microsoft.com/office/drawing/2014/main" id="{A6192413-EA2C-41D5-AB07-854B2AF22E39}"/>
              </a:ext>
            </a:extLst>
          </p:cNvPr>
          <p:cNvSpPr txBox="1"/>
          <p:nvPr/>
        </p:nvSpPr>
        <p:spPr>
          <a:xfrm>
            <a:off x="5985331" y="4406205"/>
            <a:ext cx="2971800" cy="830997"/>
          </a:xfrm>
          <a:prstGeom prst="rect">
            <a:avLst/>
          </a:prstGeom>
          <a:noFill/>
        </p:spPr>
        <p:txBody>
          <a:bodyPr wrap="square" rtlCol="0">
            <a:spAutoFit/>
          </a:bodyPr>
          <a:lstStyle/>
          <a:p>
            <a:pPr algn="ctr"/>
            <a:r>
              <a:rPr lang="en-US" sz="2400" b="1" dirty="0"/>
              <a:t>Name 3 Risk Mitigation Options</a:t>
            </a:r>
            <a:endParaRPr lang="en-US" sz="2400" dirty="0"/>
          </a:p>
        </p:txBody>
      </p:sp>
    </p:spTree>
    <p:extLst>
      <p:ext uri="{BB962C8B-B14F-4D97-AF65-F5344CB8AC3E}">
        <p14:creationId xmlns:p14="http://schemas.microsoft.com/office/powerpoint/2010/main" val="4117839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46" name="TextBox 45">
            <a:extLst>
              <a:ext uri="{FF2B5EF4-FFF2-40B4-BE49-F238E27FC236}">
                <a16:creationId xmlns:a16="http://schemas.microsoft.com/office/drawing/2014/main" id="{2B15EE9F-81DE-454F-8A30-5B1851FCF1FA}"/>
              </a:ext>
            </a:extLst>
          </p:cNvPr>
          <p:cNvSpPr txBox="1"/>
          <p:nvPr/>
        </p:nvSpPr>
        <p:spPr>
          <a:xfrm>
            <a:off x="304800" y="914400"/>
            <a:ext cx="8610600" cy="5078313"/>
          </a:xfrm>
          <a:prstGeom prst="rect">
            <a:avLst/>
          </a:prstGeom>
          <a:noFill/>
          <a:ln>
            <a:solidFill>
              <a:schemeClr val="accent4"/>
            </a:solidFill>
          </a:ln>
        </p:spPr>
        <p:txBody>
          <a:bodyPr wrap="square" rtlCol="0">
            <a:spAutoFit/>
          </a:bodyPr>
          <a:lstStyle/>
          <a:p>
            <a:pPr marL="342900" indent="-342900">
              <a:buFont typeface="+mj-lt"/>
              <a:buAutoNum type="arabicPeriod"/>
            </a:pPr>
            <a:r>
              <a:rPr lang="en-US" b="1" dirty="0"/>
              <a:t>  </a:t>
            </a:r>
            <a:r>
              <a:rPr lang="en-US" dirty="0"/>
              <a:t>Educate all users on dangers of phishing and social engineering</a:t>
            </a:r>
          </a:p>
          <a:p>
            <a:pPr marL="457200" indent="-457200">
              <a:buFont typeface="+mj-lt"/>
              <a:buAutoNum type="arabicPeriod"/>
            </a:pPr>
            <a:r>
              <a:rPr lang="en-US" dirty="0"/>
              <a:t>Ensure passwords are truly unique to website (require characters atypical of other websites).</a:t>
            </a:r>
          </a:p>
          <a:p>
            <a:pPr marL="457200" indent="-457200">
              <a:buFont typeface="+mj-lt"/>
              <a:buAutoNum type="arabicPeriod"/>
            </a:pPr>
            <a:r>
              <a:rPr lang="en-US" dirty="0"/>
              <a:t>Ensure users are using multi-factor authentication (login + phone confirmation). </a:t>
            </a:r>
          </a:p>
          <a:p>
            <a:pPr marL="457200" indent="-457200">
              <a:buFont typeface="+mj-lt"/>
              <a:buAutoNum type="arabicPeriod"/>
            </a:pPr>
            <a:r>
              <a:rPr lang="en-US" dirty="0"/>
              <a:t>Ensure administrators can only access the network from a secure location (on premises). </a:t>
            </a:r>
            <a:endParaRPr lang="en-US" b="1" u="sng" dirty="0"/>
          </a:p>
          <a:p>
            <a:pPr marL="457200" indent="-457200">
              <a:buFont typeface="+mj-lt"/>
              <a:buAutoNum type="arabicPeriod" startAt="5"/>
            </a:pPr>
            <a:r>
              <a:rPr lang="en-US" dirty="0"/>
              <a:t>Ensure passwords used are </a:t>
            </a:r>
            <a:r>
              <a:rPr lang="en-US" i="1" dirty="0"/>
              <a:t>strong</a:t>
            </a:r>
            <a:r>
              <a:rPr lang="en-US" dirty="0"/>
              <a:t> (alphanumeric + symbols).</a:t>
            </a:r>
          </a:p>
          <a:p>
            <a:pPr marL="457200" indent="-457200">
              <a:buFont typeface="+mj-lt"/>
              <a:buAutoNum type="arabicPeriod" startAt="5"/>
            </a:pPr>
            <a:r>
              <a:rPr lang="en-US" dirty="0"/>
              <a:t>Ensure login fields do </a:t>
            </a:r>
            <a:r>
              <a:rPr lang="en-US" i="1" dirty="0"/>
              <a:t>not </a:t>
            </a:r>
            <a:r>
              <a:rPr lang="en-US" dirty="0"/>
              <a:t>accept any code insertions. </a:t>
            </a:r>
          </a:p>
          <a:p>
            <a:pPr marL="457200" indent="-457200">
              <a:buFont typeface="+mj-lt"/>
              <a:buAutoNum type="arabicPeriod" startAt="5"/>
            </a:pPr>
            <a:r>
              <a:rPr lang="en-US" dirty="0"/>
              <a:t>Ensure users are immediately signed off upon closing a browser. (No preservation of login after 30 seconds of inactivity). </a:t>
            </a:r>
          </a:p>
          <a:p>
            <a:pPr marL="457200" indent="-457200">
              <a:buFont typeface="+mj-lt"/>
              <a:buAutoNum type="arabicPeriod" startAt="5"/>
            </a:pPr>
            <a:r>
              <a:rPr lang="en-US" dirty="0"/>
              <a:t>Ensure all servers are routinely patched against latest known vulnerabilities.</a:t>
            </a:r>
          </a:p>
          <a:p>
            <a:pPr marL="457200" indent="-457200">
              <a:buFont typeface="+mj-lt"/>
              <a:buAutoNum type="arabicPeriod" startAt="5"/>
            </a:pPr>
            <a:r>
              <a:rPr lang="en-US" dirty="0"/>
              <a:t>Ensure physical access to servers is protected by multiple forms of authentication (login + biometric).</a:t>
            </a:r>
          </a:p>
          <a:p>
            <a:pPr marL="457200" indent="-457200">
              <a:buFont typeface="+mj-lt"/>
              <a:buAutoNum type="arabicPeriod" startAt="5"/>
            </a:pPr>
            <a:r>
              <a:rPr lang="en-US" dirty="0"/>
              <a:t>Ensure that all data stored in the database is encrypted and cannot be read without additional login information.</a:t>
            </a:r>
          </a:p>
          <a:p>
            <a:pPr marL="457200" indent="-457200">
              <a:buFont typeface="+mj-lt"/>
              <a:buAutoNum type="arabicPeriod" startAt="5"/>
            </a:pPr>
            <a:r>
              <a:rPr lang="en-US" dirty="0"/>
              <a:t>Ensure that all cloud security platforms follow best practices for security implementation.</a:t>
            </a:r>
          </a:p>
        </p:txBody>
      </p:sp>
    </p:spTree>
    <p:extLst>
      <p:ext uri="{BB962C8B-B14F-4D97-AF65-F5344CB8AC3E}">
        <p14:creationId xmlns:p14="http://schemas.microsoft.com/office/powerpoint/2010/main" val="3024630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9FE50-5FC8-471A-A0B2-B3154F7DE02B}"/>
              </a:ext>
            </a:extLst>
          </p:cNvPr>
          <p:cNvSpPr txBox="1"/>
          <p:nvPr/>
        </p:nvSpPr>
        <p:spPr>
          <a:xfrm>
            <a:off x="304800" y="2819400"/>
            <a:ext cx="8686800" cy="707886"/>
          </a:xfrm>
          <a:prstGeom prst="rect">
            <a:avLst/>
          </a:prstGeom>
          <a:noFill/>
        </p:spPr>
        <p:txBody>
          <a:bodyPr wrap="square" rtlCol="0">
            <a:spAutoFit/>
          </a:bodyPr>
          <a:lstStyle/>
          <a:p>
            <a:pPr algn="ctr"/>
            <a:r>
              <a:rPr lang="en-US" sz="4000" dirty="0"/>
              <a:t>And just for kicks…</a:t>
            </a:r>
          </a:p>
        </p:txBody>
      </p:sp>
    </p:spTree>
    <p:extLst>
      <p:ext uri="{BB962C8B-B14F-4D97-AF65-F5344CB8AC3E}">
        <p14:creationId xmlns:p14="http://schemas.microsoft.com/office/powerpoint/2010/main" val="2753762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Security Lessons are Everywhere…</a:t>
            </a:r>
          </a:p>
        </p:txBody>
      </p:sp>
      <p:grpSp>
        <p:nvGrpSpPr>
          <p:cNvPr id="4" name="Group 3">
            <a:extLst>
              <a:ext uri="{FF2B5EF4-FFF2-40B4-BE49-F238E27FC236}">
                <a16:creationId xmlns:a16="http://schemas.microsoft.com/office/drawing/2014/main" id="{32BFF738-7039-FE44-8CB8-481E2DF98504}"/>
              </a:ext>
            </a:extLst>
          </p:cNvPr>
          <p:cNvGrpSpPr/>
          <p:nvPr/>
        </p:nvGrpSpPr>
        <p:grpSpPr>
          <a:xfrm>
            <a:off x="0" y="1139163"/>
            <a:ext cx="9144000" cy="2571193"/>
            <a:chOff x="-2185477" y="-1555"/>
            <a:chExt cx="11078180" cy="3115063"/>
          </a:xfrm>
        </p:grpSpPr>
        <p:pic>
          <p:nvPicPr>
            <p:cNvPr id="5" name="Picture 4">
              <a:extLst>
                <a:ext uri="{FF2B5EF4-FFF2-40B4-BE49-F238E27FC236}">
                  <a16:creationId xmlns:a16="http://schemas.microsoft.com/office/drawing/2014/main" id="{C62EA09C-14C0-D248-81C8-F7A56B592459}"/>
                </a:ext>
              </a:extLst>
            </p:cNvPr>
            <p:cNvPicPr>
              <a:picLocks noChangeAspect="1"/>
            </p:cNvPicPr>
            <p:nvPr/>
          </p:nvPicPr>
          <p:blipFill>
            <a:blip r:embed="rId2"/>
            <a:stretch>
              <a:fillRect/>
            </a:stretch>
          </p:blipFill>
          <p:spPr>
            <a:xfrm>
              <a:off x="3352230" y="-1555"/>
              <a:ext cx="5540473" cy="3115063"/>
            </a:xfrm>
            <a:prstGeom prst="rect">
              <a:avLst/>
            </a:prstGeom>
          </p:spPr>
        </p:pic>
        <p:pic>
          <p:nvPicPr>
            <p:cNvPr id="6" name="Picture 5">
              <a:extLst>
                <a:ext uri="{FF2B5EF4-FFF2-40B4-BE49-F238E27FC236}">
                  <a16:creationId xmlns:a16="http://schemas.microsoft.com/office/drawing/2014/main" id="{6217A10D-3312-2D4C-81B3-0B94C5CF579D}"/>
                </a:ext>
              </a:extLst>
            </p:cNvPr>
            <p:cNvPicPr>
              <a:picLocks noChangeAspect="1"/>
            </p:cNvPicPr>
            <p:nvPr/>
          </p:nvPicPr>
          <p:blipFill>
            <a:blip r:embed="rId3"/>
            <a:stretch>
              <a:fillRect/>
            </a:stretch>
          </p:blipFill>
          <p:spPr>
            <a:xfrm>
              <a:off x="-2185477" y="0"/>
              <a:ext cx="5537707" cy="3113508"/>
            </a:xfrm>
            <a:prstGeom prst="rect">
              <a:avLst/>
            </a:prstGeom>
          </p:spPr>
        </p:pic>
      </p:grpSp>
      <p:sp>
        <p:nvSpPr>
          <p:cNvPr id="7" name="TextBox 6">
            <a:extLst>
              <a:ext uri="{FF2B5EF4-FFF2-40B4-BE49-F238E27FC236}">
                <a16:creationId xmlns:a16="http://schemas.microsoft.com/office/drawing/2014/main" id="{CF8FE7AB-1BF3-EC4E-97A9-37560194FD6A}"/>
              </a:ext>
            </a:extLst>
          </p:cNvPr>
          <p:cNvSpPr txBox="1"/>
          <p:nvPr/>
        </p:nvSpPr>
        <p:spPr>
          <a:xfrm>
            <a:off x="102314" y="4195665"/>
            <a:ext cx="8686800" cy="1754326"/>
          </a:xfrm>
          <a:prstGeom prst="rect">
            <a:avLst/>
          </a:prstGeom>
          <a:noFill/>
        </p:spPr>
        <p:txBody>
          <a:bodyPr wrap="square" rtlCol="0">
            <a:spAutoFit/>
          </a:bodyPr>
          <a:lstStyle/>
          <a:p>
            <a:pPr algn="ctr"/>
            <a:r>
              <a:rPr lang="en-US" sz="3600" dirty="0"/>
              <a:t>Last night, as we were leaving the classroom we passed by a desk with </a:t>
            </a:r>
            <a:r>
              <a:rPr lang="en-US" sz="3600" b="1" u="sng" dirty="0"/>
              <a:t>TWO</a:t>
            </a:r>
            <a:r>
              <a:rPr lang="en-US" sz="3600" b="1" dirty="0"/>
              <a:t> </a:t>
            </a:r>
            <a:r>
              <a:rPr lang="en-US" sz="3600" dirty="0"/>
              <a:t>phones lying unattended.</a:t>
            </a:r>
          </a:p>
        </p:txBody>
      </p:sp>
    </p:spTree>
    <p:extLst>
      <p:ext uri="{BB962C8B-B14F-4D97-AF65-F5344CB8AC3E}">
        <p14:creationId xmlns:p14="http://schemas.microsoft.com/office/powerpoint/2010/main" val="1037550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257800"/>
          </a:xfrm>
        </p:spPr>
        <p:txBody>
          <a:bodyPr>
            <a:noAutofit/>
          </a:bodyPr>
          <a:lstStyle/>
          <a:p>
            <a:pPr marL="0" indent="0">
              <a:buNone/>
            </a:pPr>
            <a:r>
              <a:rPr lang="en-US" sz="4000" dirty="0"/>
              <a:t>With the person sitting next to you, identify as many exploits possible in the event of a cell phone being stolen. </a:t>
            </a:r>
          </a:p>
          <a:p>
            <a:pPr marL="0" indent="0">
              <a:buNone/>
            </a:pPr>
            <a:endParaRPr lang="en-US" sz="4000" dirty="0"/>
          </a:p>
          <a:p>
            <a:pPr marL="0" indent="0">
              <a:buNone/>
            </a:pPr>
            <a:r>
              <a:rPr lang="en-US" sz="3200" b="1" dirty="0"/>
              <a:t>Hint: </a:t>
            </a:r>
            <a:r>
              <a:rPr lang="en-US" sz="3200" dirty="0"/>
              <a:t>Be creative! Think like a hacker. What is the worst possible damage that could ensue. Try to do </a:t>
            </a:r>
            <a:r>
              <a:rPr lang="en-US" sz="3200" i="1" dirty="0"/>
              <a:t>real damage</a:t>
            </a:r>
            <a:r>
              <a:rPr lang="en-US" sz="3200" dirty="0"/>
              <a:t>. Think beyond the value of the phone itself.</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“Oh Look. A Phone…” (7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1933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095EEC-C6E4-9A48-9169-D920082C5BD6}"/>
              </a:ext>
            </a:extLst>
          </p:cNvPr>
          <p:cNvSpPr txBox="1"/>
          <p:nvPr/>
        </p:nvSpPr>
        <p:spPr>
          <a:xfrm>
            <a:off x="381000" y="5562600"/>
            <a:ext cx="8610600" cy="646331"/>
          </a:xfrm>
          <a:prstGeom prst="rect">
            <a:avLst/>
          </a:prstGeom>
          <a:noFill/>
          <a:ln w="19050">
            <a:noFill/>
          </a:ln>
        </p:spPr>
        <p:txBody>
          <a:bodyPr wrap="square" rtlCol="0">
            <a:spAutoFit/>
          </a:bodyPr>
          <a:lstStyle/>
          <a:p>
            <a:pPr algn="ctr"/>
            <a:r>
              <a:rPr lang="en-US" sz="3600" dirty="0"/>
              <a:t>Today’s class in a nutshell.</a:t>
            </a:r>
          </a:p>
        </p:txBody>
      </p:sp>
      <p:pic>
        <p:nvPicPr>
          <p:cNvPr id="3" name="Picture 2">
            <a:extLst>
              <a:ext uri="{FF2B5EF4-FFF2-40B4-BE49-F238E27FC236}">
                <a16:creationId xmlns:a16="http://schemas.microsoft.com/office/drawing/2014/main" id="{C098B3F6-888D-6A48-BB55-61AF15843A64}"/>
              </a:ext>
            </a:extLst>
          </p:cNvPr>
          <p:cNvPicPr>
            <a:picLocks noChangeAspect="1"/>
          </p:cNvPicPr>
          <p:nvPr/>
        </p:nvPicPr>
        <p:blipFill rotWithShape="1">
          <a:blip r:embed="rId2"/>
          <a:srcRect b="16947"/>
          <a:stretch/>
        </p:blipFill>
        <p:spPr>
          <a:xfrm>
            <a:off x="0" y="76200"/>
            <a:ext cx="9144000" cy="5361170"/>
          </a:xfrm>
          <a:prstGeom prst="rect">
            <a:avLst/>
          </a:prstGeom>
        </p:spPr>
      </p:pic>
    </p:spTree>
    <p:extLst>
      <p:ext uri="{BB962C8B-B14F-4D97-AF65-F5344CB8AC3E}">
        <p14:creationId xmlns:p14="http://schemas.microsoft.com/office/powerpoint/2010/main" val="583319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Oh Look a Phone…</a:t>
            </a:r>
          </a:p>
        </p:txBody>
      </p:sp>
      <p:sp>
        <p:nvSpPr>
          <p:cNvPr id="7" name="TextBox 6">
            <a:extLst>
              <a:ext uri="{FF2B5EF4-FFF2-40B4-BE49-F238E27FC236}">
                <a16:creationId xmlns:a16="http://schemas.microsoft.com/office/drawing/2014/main" id="{CF8FE7AB-1BF3-EC4E-97A9-37560194FD6A}"/>
              </a:ext>
            </a:extLst>
          </p:cNvPr>
          <p:cNvSpPr txBox="1"/>
          <p:nvPr/>
        </p:nvSpPr>
        <p:spPr>
          <a:xfrm>
            <a:off x="294861" y="914400"/>
            <a:ext cx="8686800" cy="5262979"/>
          </a:xfrm>
          <a:prstGeom prst="rect">
            <a:avLst/>
          </a:prstGeom>
          <a:noFill/>
        </p:spPr>
        <p:txBody>
          <a:bodyPr wrap="square" rtlCol="0">
            <a:spAutoFit/>
          </a:bodyPr>
          <a:lstStyle/>
          <a:p>
            <a:r>
              <a:rPr lang="en-US" sz="2400" b="1" u="sng" dirty="0"/>
              <a:t>Potential Adverse Event</a:t>
            </a:r>
            <a:endParaRPr lang="en-US" sz="2400" dirty="0"/>
          </a:p>
          <a:p>
            <a:pPr marL="742950" indent="-742950">
              <a:buFont typeface="+mj-lt"/>
              <a:buAutoNum type="arabicPeriod"/>
            </a:pPr>
            <a:r>
              <a:rPr lang="en-US" sz="2400" dirty="0"/>
              <a:t>Cell phone can </a:t>
            </a:r>
            <a:r>
              <a:rPr lang="en-US" sz="2400"/>
              <a:t>be wiped </a:t>
            </a:r>
            <a:r>
              <a:rPr lang="en-US" sz="2400" dirty="0"/>
              <a:t>(cleared) and re-sold.</a:t>
            </a:r>
          </a:p>
          <a:p>
            <a:pPr marL="742950" indent="-742950">
              <a:buFont typeface="+mj-lt"/>
              <a:buAutoNum type="arabicPeriod"/>
            </a:pPr>
            <a:r>
              <a:rPr lang="en-US" sz="2400" dirty="0"/>
              <a:t>Cell phone memory can be harvested. Photos and sensitive material could be used for blackmail.</a:t>
            </a:r>
          </a:p>
          <a:p>
            <a:pPr marL="742950" indent="-742950">
              <a:buFont typeface="+mj-lt"/>
              <a:buAutoNum type="arabicPeriod"/>
            </a:pPr>
            <a:r>
              <a:rPr lang="en-US" sz="2400" dirty="0"/>
              <a:t>Credentials for email and social media accounts could be used to extract financial gain.</a:t>
            </a:r>
          </a:p>
          <a:p>
            <a:pPr marL="742950" indent="-742950">
              <a:buFont typeface="+mj-lt"/>
              <a:buAutoNum type="arabicPeriod"/>
            </a:pPr>
            <a:r>
              <a:rPr lang="en-US" sz="2400" dirty="0"/>
              <a:t>Installed applications could be used to make purchases. </a:t>
            </a:r>
          </a:p>
          <a:p>
            <a:pPr marL="742950" indent="-742950">
              <a:buFont typeface="+mj-lt"/>
              <a:buAutoNum type="arabicPeriod"/>
            </a:pPr>
            <a:r>
              <a:rPr lang="en-US" sz="2400" dirty="0"/>
              <a:t>Malware software could be directly installed to track future activity (without your noticing)</a:t>
            </a:r>
          </a:p>
          <a:p>
            <a:pPr marL="742950" indent="-742950">
              <a:buFont typeface="+mj-lt"/>
              <a:buAutoNum type="arabicPeriod"/>
            </a:pPr>
            <a:r>
              <a:rPr lang="en-US" sz="2400" dirty="0"/>
              <a:t>Contacts on your phone could be socially engineered into providing monetary value. </a:t>
            </a:r>
          </a:p>
          <a:p>
            <a:pPr marL="742950" indent="-742950">
              <a:buFont typeface="+mj-lt"/>
              <a:buAutoNum type="arabicPeriod"/>
            </a:pPr>
            <a:r>
              <a:rPr lang="en-US" sz="2400" dirty="0"/>
              <a:t>Your phone could be used to conduct illegal activity. </a:t>
            </a:r>
          </a:p>
          <a:p>
            <a:pPr marL="742950" indent="-742950">
              <a:buFont typeface="+mj-lt"/>
              <a:buAutoNum type="arabicPeriod"/>
            </a:pPr>
            <a:r>
              <a:rPr lang="en-US" sz="2400" dirty="0"/>
              <a:t>Your identity could be stolen.</a:t>
            </a:r>
          </a:p>
          <a:p>
            <a:pPr marL="742950" indent="-742950">
              <a:buFont typeface="+mj-lt"/>
              <a:buAutoNum type="arabicPeriod"/>
            </a:pPr>
            <a:r>
              <a:rPr lang="en-US" sz="2400" dirty="0"/>
              <a:t>Etc.</a:t>
            </a:r>
          </a:p>
        </p:txBody>
      </p:sp>
    </p:spTree>
    <p:extLst>
      <p:ext uri="{BB962C8B-B14F-4D97-AF65-F5344CB8AC3E}">
        <p14:creationId xmlns:p14="http://schemas.microsoft.com/office/powerpoint/2010/main" val="1899939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CIA Triad </a:t>
            </a:r>
          </a:p>
        </p:txBody>
      </p:sp>
    </p:spTree>
    <p:extLst>
      <p:ext uri="{BB962C8B-B14F-4D97-AF65-F5344CB8AC3E}">
        <p14:creationId xmlns:p14="http://schemas.microsoft.com/office/powerpoint/2010/main" val="677783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The InfoSec Bible: The CIA Triad</a:t>
            </a:r>
          </a:p>
        </p:txBody>
      </p:sp>
      <p:pic>
        <p:nvPicPr>
          <p:cNvPr id="3" name="Picture 2">
            <a:extLst>
              <a:ext uri="{FF2B5EF4-FFF2-40B4-BE49-F238E27FC236}">
                <a16:creationId xmlns:a16="http://schemas.microsoft.com/office/drawing/2014/main" id="{3ED113FE-B35B-5744-99F8-4948FE62E1A3}"/>
              </a:ext>
            </a:extLst>
          </p:cNvPr>
          <p:cNvPicPr>
            <a:picLocks noChangeAspect="1"/>
          </p:cNvPicPr>
          <p:nvPr/>
        </p:nvPicPr>
        <p:blipFill>
          <a:blip r:embed="rId2"/>
          <a:stretch>
            <a:fillRect/>
          </a:stretch>
        </p:blipFill>
        <p:spPr>
          <a:xfrm>
            <a:off x="1524000" y="753934"/>
            <a:ext cx="6553201" cy="5494466"/>
          </a:xfrm>
          <a:prstGeom prst="rect">
            <a:avLst/>
          </a:prstGeom>
        </p:spPr>
      </p:pic>
    </p:spTree>
    <p:extLst>
      <p:ext uri="{BB962C8B-B14F-4D97-AF65-F5344CB8AC3E}">
        <p14:creationId xmlns:p14="http://schemas.microsoft.com/office/powerpoint/2010/main" val="3969888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14400"/>
            <a:ext cx="8616470" cy="5334000"/>
          </a:xfrm>
        </p:spPr>
        <p:txBody>
          <a:bodyPr>
            <a:normAutofit/>
          </a:bodyPr>
          <a:lstStyle/>
          <a:p>
            <a:pPr marL="0" indent="0">
              <a:buNone/>
            </a:pPr>
            <a:r>
              <a:rPr lang="en-US" sz="2600" dirty="0"/>
              <a:t>Working with the person next to you:</a:t>
            </a:r>
          </a:p>
          <a:p>
            <a:pPr marL="0" indent="0">
              <a:buNone/>
            </a:pPr>
            <a:endParaRPr lang="en-US" sz="2600" dirty="0"/>
          </a:p>
          <a:p>
            <a:r>
              <a:rPr lang="en-US" sz="2600" dirty="0"/>
              <a:t>Take a few moments to define each element of the CIA Triad (Confidentiality, Integrity, and Availability) using a standard dictionary.</a:t>
            </a:r>
          </a:p>
          <a:p>
            <a:endParaRPr lang="en-US" sz="2600" dirty="0"/>
          </a:p>
          <a:p>
            <a:r>
              <a:rPr lang="en-US" sz="2600" dirty="0"/>
              <a:t>Then spend a few moments researching how these words translate in an information security context.</a:t>
            </a:r>
          </a:p>
          <a:p>
            <a:endParaRPr lang="en-US" sz="2600" dirty="0"/>
          </a:p>
          <a:p>
            <a:r>
              <a:rPr lang="en-US" sz="2600" dirty="0"/>
              <a:t>Finally, come up with 1-2 practical cases in which each element of the CIA triad could be impacted by an attack or breach. </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796541" y="56994"/>
            <a:ext cx="6124729" cy="476406"/>
          </a:xfrm>
        </p:spPr>
        <p:txBody>
          <a:bodyPr/>
          <a:lstStyle/>
          <a:p>
            <a:r>
              <a:rPr lang="en-US" dirty="0"/>
              <a:t>Activity: Defining the Triad (5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1885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The CIA Triad - Confidentiality</a:t>
            </a:r>
          </a:p>
        </p:txBody>
      </p:sp>
      <p:sp>
        <p:nvSpPr>
          <p:cNvPr id="4" name="Rectangle 3">
            <a:extLst>
              <a:ext uri="{FF2B5EF4-FFF2-40B4-BE49-F238E27FC236}">
                <a16:creationId xmlns:a16="http://schemas.microsoft.com/office/drawing/2014/main" id="{E256A305-8B22-6843-863C-1153A347EC44}"/>
              </a:ext>
            </a:extLst>
          </p:cNvPr>
          <p:cNvSpPr/>
          <p:nvPr/>
        </p:nvSpPr>
        <p:spPr>
          <a:xfrm>
            <a:off x="457200" y="914400"/>
            <a:ext cx="8382000" cy="1371600"/>
          </a:xfrm>
          <a:prstGeom prst="rect">
            <a:avLst/>
          </a:prstGeom>
          <a:solidFill>
            <a:srgbClr val="3A8C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Confidentiality</a:t>
            </a:r>
          </a:p>
        </p:txBody>
      </p:sp>
      <p:sp>
        <p:nvSpPr>
          <p:cNvPr id="5" name="Content Placeholder 1">
            <a:extLst>
              <a:ext uri="{FF2B5EF4-FFF2-40B4-BE49-F238E27FC236}">
                <a16:creationId xmlns:a16="http://schemas.microsoft.com/office/drawing/2014/main" id="{E744B08E-B17D-CC4B-B130-555ED740018D}"/>
              </a:ext>
            </a:extLst>
          </p:cNvPr>
          <p:cNvSpPr txBox="1">
            <a:spLocks/>
          </p:cNvSpPr>
          <p:nvPr/>
        </p:nvSpPr>
        <p:spPr>
          <a:xfrm>
            <a:off x="457200" y="2546546"/>
            <a:ext cx="8382000" cy="37780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t>Formal Definition:</a:t>
            </a:r>
          </a:p>
          <a:p>
            <a:pPr marL="0" indent="0">
              <a:lnSpc>
                <a:spcPct val="70000"/>
              </a:lnSpc>
              <a:buNone/>
            </a:pPr>
            <a:r>
              <a:rPr lang="en-US" sz="1800" dirty="0"/>
              <a:t>The state of keeping or being kept secret or private.</a:t>
            </a:r>
          </a:p>
          <a:p>
            <a:pPr marL="0" indent="0">
              <a:lnSpc>
                <a:spcPct val="120000"/>
              </a:lnSpc>
              <a:buNone/>
            </a:pPr>
            <a:endParaRPr lang="en-US" sz="1800" b="1" dirty="0"/>
          </a:p>
          <a:p>
            <a:pPr marL="0" indent="0">
              <a:lnSpc>
                <a:spcPct val="120000"/>
              </a:lnSpc>
              <a:buNone/>
            </a:pPr>
            <a:r>
              <a:rPr lang="en-US" sz="1800" b="1" dirty="0"/>
              <a:t>IT Definition:</a:t>
            </a:r>
            <a:br>
              <a:rPr lang="en-US" sz="1800" b="1" dirty="0"/>
            </a:br>
            <a:r>
              <a:rPr lang="en-US" sz="1800" dirty="0"/>
              <a:t>Ensuring sensitive information does not reach unauthorized people.</a:t>
            </a:r>
          </a:p>
          <a:p>
            <a:pPr marL="0" indent="0">
              <a:lnSpc>
                <a:spcPct val="120000"/>
              </a:lnSpc>
              <a:buNone/>
            </a:pPr>
            <a:endParaRPr lang="en-US" sz="1800" b="1" dirty="0"/>
          </a:p>
          <a:p>
            <a:pPr marL="0" indent="0">
              <a:lnSpc>
                <a:spcPct val="120000"/>
              </a:lnSpc>
              <a:buNone/>
            </a:pPr>
            <a:r>
              <a:rPr lang="en-US" sz="1800" b="1" dirty="0"/>
              <a:t>Example of Attack:</a:t>
            </a:r>
          </a:p>
          <a:p>
            <a:pPr>
              <a:lnSpc>
                <a:spcPct val="120000"/>
              </a:lnSpc>
            </a:pPr>
            <a:r>
              <a:rPr lang="en-US" sz="1800" dirty="0"/>
              <a:t>Private photos or phone communication are released on a forum. </a:t>
            </a:r>
          </a:p>
          <a:p>
            <a:pPr>
              <a:lnSpc>
                <a:spcPct val="120000"/>
              </a:lnSpc>
            </a:pPr>
            <a:r>
              <a:rPr lang="en-US" sz="1800" dirty="0"/>
              <a:t>Credit card numbers are uncovered and exposed online.</a:t>
            </a:r>
          </a:p>
          <a:p>
            <a:pPr>
              <a:lnSpc>
                <a:spcPct val="120000"/>
              </a:lnSpc>
            </a:pPr>
            <a:endParaRPr lang="en-US" sz="1800" dirty="0"/>
          </a:p>
        </p:txBody>
      </p:sp>
    </p:spTree>
    <p:extLst>
      <p:ext uri="{BB962C8B-B14F-4D97-AF65-F5344CB8AC3E}">
        <p14:creationId xmlns:p14="http://schemas.microsoft.com/office/powerpoint/2010/main" val="3475703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The CIA Triad - Integrity</a:t>
            </a:r>
          </a:p>
        </p:txBody>
      </p:sp>
      <p:sp>
        <p:nvSpPr>
          <p:cNvPr id="3" name="Rectangle 2">
            <a:extLst>
              <a:ext uri="{FF2B5EF4-FFF2-40B4-BE49-F238E27FC236}">
                <a16:creationId xmlns:a16="http://schemas.microsoft.com/office/drawing/2014/main" id="{A8887078-9A79-5C45-A460-1966D46A1D4A}"/>
              </a:ext>
            </a:extLst>
          </p:cNvPr>
          <p:cNvSpPr/>
          <p:nvPr/>
        </p:nvSpPr>
        <p:spPr>
          <a:xfrm>
            <a:off x="465667" y="914400"/>
            <a:ext cx="8382000" cy="1371600"/>
          </a:xfrm>
          <a:prstGeom prst="rect">
            <a:avLst/>
          </a:prstGeom>
          <a:solidFill>
            <a:srgbClr val="55BC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Integrity</a:t>
            </a:r>
          </a:p>
        </p:txBody>
      </p:sp>
      <p:sp>
        <p:nvSpPr>
          <p:cNvPr id="4" name="Content Placeholder 1">
            <a:extLst>
              <a:ext uri="{FF2B5EF4-FFF2-40B4-BE49-F238E27FC236}">
                <a16:creationId xmlns:a16="http://schemas.microsoft.com/office/drawing/2014/main" id="{69A679F3-FA78-5A4D-85CB-BDA70AAE2326}"/>
              </a:ext>
            </a:extLst>
          </p:cNvPr>
          <p:cNvSpPr txBox="1">
            <a:spLocks/>
          </p:cNvSpPr>
          <p:nvPr/>
        </p:nvSpPr>
        <p:spPr>
          <a:xfrm>
            <a:off x="457200" y="2546546"/>
            <a:ext cx="8390467" cy="3778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Formal Definition:</a:t>
            </a:r>
          </a:p>
          <a:p>
            <a:pPr marL="0" indent="0">
              <a:buFont typeface="Arial" panose="020B0604020202020204" pitchFamily="34" charset="0"/>
              <a:buNone/>
            </a:pPr>
            <a:r>
              <a:rPr lang="en-US" sz="1800" dirty="0"/>
              <a:t>The quality of being honest, whole, or undivided.</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b="1" dirty="0"/>
              <a:t>IT Definition:</a:t>
            </a:r>
            <a:br>
              <a:rPr lang="en-US" sz="1800" b="1" dirty="0"/>
            </a:br>
            <a:r>
              <a:rPr lang="en-US" sz="1800" dirty="0"/>
              <a:t>Integrity of information refers to protecting information from being modified by unauthorized parties.</a:t>
            </a:r>
            <a:endParaRPr lang="en-US" sz="1800" b="1" dirty="0"/>
          </a:p>
          <a:p>
            <a:pPr marL="0" indent="0">
              <a:buFont typeface="Arial" panose="020B0604020202020204" pitchFamily="34" charset="0"/>
              <a:buNone/>
            </a:pPr>
            <a:endParaRPr lang="en-US" sz="1800" b="1" dirty="0"/>
          </a:p>
          <a:p>
            <a:pPr marL="0" indent="0">
              <a:buFont typeface="Arial" panose="020B0604020202020204" pitchFamily="34" charset="0"/>
              <a:buNone/>
            </a:pPr>
            <a:r>
              <a:rPr lang="en-US" sz="1800" b="1" dirty="0"/>
              <a:t>Example of Attack:</a:t>
            </a:r>
          </a:p>
          <a:p>
            <a:r>
              <a:rPr lang="en-US" sz="1800" dirty="0"/>
              <a:t>Intercepted money transfer has the dollar amount changed to something insignificant – allowing the excess to be siphoned off. </a:t>
            </a:r>
          </a:p>
          <a:p>
            <a:r>
              <a:rPr lang="en-US" sz="1800" dirty="0"/>
              <a:t>Grades in a university record system are modified to a new (better) grade.</a:t>
            </a:r>
          </a:p>
          <a:p>
            <a:endParaRPr lang="en-US" sz="1800" dirty="0"/>
          </a:p>
        </p:txBody>
      </p:sp>
    </p:spTree>
    <p:extLst>
      <p:ext uri="{BB962C8B-B14F-4D97-AF65-F5344CB8AC3E}">
        <p14:creationId xmlns:p14="http://schemas.microsoft.com/office/powerpoint/2010/main" val="1751517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The CIA Triad - Availability</a:t>
            </a:r>
          </a:p>
        </p:txBody>
      </p:sp>
      <p:sp>
        <p:nvSpPr>
          <p:cNvPr id="3" name="Rectangle 2">
            <a:extLst>
              <a:ext uri="{FF2B5EF4-FFF2-40B4-BE49-F238E27FC236}">
                <a16:creationId xmlns:a16="http://schemas.microsoft.com/office/drawing/2014/main" id="{2A984A03-1EBE-354B-9D72-EB0940F4565C}"/>
              </a:ext>
            </a:extLst>
          </p:cNvPr>
          <p:cNvSpPr/>
          <p:nvPr/>
        </p:nvSpPr>
        <p:spPr>
          <a:xfrm>
            <a:off x="457200" y="914400"/>
            <a:ext cx="8382000" cy="1371600"/>
          </a:xfrm>
          <a:prstGeom prst="rect">
            <a:avLst/>
          </a:prstGeom>
          <a:solidFill>
            <a:srgbClr val="F1AE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Availability</a:t>
            </a:r>
          </a:p>
        </p:txBody>
      </p:sp>
      <p:sp>
        <p:nvSpPr>
          <p:cNvPr id="4" name="Content Placeholder 1">
            <a:extLst>
              <a:ext uri="{FF2B5EF4-FFF2-40B4-BE49-F238E27FC236}">
                <a16:creationId xmlns:a16="http://schemas.microsoft.com/office/drawing/2014/main" id="{2561FA57-5619-5B4C-AE1C-01D527BD7C7E}"/>
              </a:ext>
            </a:extLst>
          </p:cNvPr>
          <p:cNvSpPr txBox="1">
            <a:spLocks/>
          </p:cNvSpPr>
          <p:nvPr/>
        </p:nvSpPr>
        <p:spPr>
          <a:xfrm>
            <a:off x="457200" y="2546546"/>
            <a:ext cx="8382000" cy="377805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Formal Definition:</a:t>
            </a:r>
          </a:p>
          <a:p>
            <a:pPr marL="0" indent="0">
              <a:buNone/>
            </a:pPr>
            <a:r>
              <a:rPr lang="en-US" sz="1800" dirty="0"/>
              <a:t>The quality of being able to be used or obtained. </a:t>
            </a:r>
          </a:p>
          <a:p>
            <a:pPr marL="0" indent="0">
              <a:buNone/>
            </a:pPr>
            <a:endParaRPr lang="en-US" sz="1800" dirty="0"/>
          </a:p>
          <a:p>
            <a:pPr marL="0" indent="0">
              <a:buNone/>
            </a:pPr>
            <a:r>
              <a:rPr lang="en-US" sz="1800" b="1" dirty="0"/>
              <a:t>IT Definition:</a:t>
            </a:r>
            <a:br>
              <a:rPr lang="en-US" sz="1800" b="1" dirty="0"/>
            </a:br>
            <a:r>
              <a:rPr lang="en-US" sz="1800" dirty="0"/>
              <a:t>Availability occurs when operating systems, equipment, and data are functioning correctly and accessible by those who need it.</a:t>
            </a:r>
            <a:endParaRPr lang="en-US" sz="1800" b="1" dirty="0"/>
          </a:p>
          <a:p>
            <a:pPr marL="0" indent="0">
              <a:buNone/>
            </a:pPr>
            <a:endParaRPr lang="en-US" sz="1800" b="1" dirty="0"/>
          </a:p>
          <a:p>
            <a:pPr marL="0" indent="0">
              <a:buNone/>
            </a:pPr>
            <a:r>
              <a:rPr lang="en-US" sz="1800" b="1" dirty="0"/>
              <a:t>Example of Attack:</a:t>
            </a:r>
          </a:p>
          <a:p>
            <a:r>
              <a:rPr lang="en-US" sz="1800" dirty="0"/>
              <a:t>Hackers take down a web connected generator in a hospital bringing down critical power supply.</a:t>
            </a:r>
          </a:p>
          <a:p>
            <a:r>
              <a:rPr lang="en-US" sz="1800" dirty="0"/>
              <a:t>Hackers use </a:t>
            </a:r>
            <a:r>
              <a:rPr lang="en-US" sz="1800" dirty="0" err="1"/>
              <a:t>DoS</a:t>
            </a:r>
            <a:r>
              <a:rPr lang="en-US" sz="1800" dirty="0"/>
              <a:t> attack to bring down a financial service provider’s website – making it impossible for clients to withdraw cash.</a:t>
            </a:r>
          </a:p>
          <a:p>
            <a:endParaRPr lang="en-US" sz="1800" dirty="0"/>
          </a:p>
        </p:txBody>
      </p:sp>
    </p:spTree>
    <p:extLst>
      <p:ext uri="{BB962C8B-B14F-4D97-AF65-F5344CB8AC3E}">
        <p14:creationId xmlns:p14="http://schemas.microsoft.com/office/powerpoint/2010/main" val="4435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8305800" cy="704060"/>
          </a:xfrm>
        </p:spPr>
        <p:txBody>
          <a:bodyPr>
            <a:normAutofit/>
          </a:bodyPr>
          <a:lstStyle/>
          <a:p>
            <a:r>
              <a:rPr lang="en-US" dirty="0"/>
              <a:t>Threat Landscape</a:t>
            </a:r>
          </a:p>
        </p:txBody>
      </p:sp>
    </p:spTree>
    <p:extLst>
      <p:ext uri="{BB962C8B-B14F-4D97-AF65-F5344CB8AC3E}">
        <p14:creationId xmlns:p14="http://schemas.microsoft.com/office/powerpoint/2010/main" val="3290710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How to Understand the Threat Landscape?</a:t>
            </a:r>
          </a:p>
        </p:txBody>
      </p:sp>
      <p:pic>
        <p:nvPicPr>
          <p:cNvPr id="3" name="Picture 2">
            <a:extLst>
              <a:ext uri="{FF2B5EF4-FFF2-40B4-BE49-F238E27FC236}">
                <a16:creationId xmlns:a16="http://schemas.microsoft.com/office/drawing/2014/main" id="{16986B7F-CE69-C74E-8D81-206E5B029F54}"/>
              </a:ext>
            </a:extLst>
          </p:cNvPr>
          <p:cNvPicPr>
            <a:picLocks noChangeAspect="1"/>
          </p:cNvPicPr>
          <p:nvPr/>
        </p:nvPicPr>
        <p:blipFill rotWithShape="1">
          <a:blip r:embed="rId2"/>
          <a:srcRect t="14667" b="10666"/>
          <a:stretch/>
        </p:blipFill>
        <p:spPr>
          <a:xfrm>
            <a:off x="16042" y="762000"/>
            <a:ext cx="9144000" cy="4267200"/>
          </a:xfrm>
          <a:prstGeom prst="rect">
            <a:avLst/>
          </a:prstGeom>
        </p:spPr>
      </p:pic>
      <p:sp>
        <p:nvSpPr>
          <p:cNvPr id="4" name="TextBox 3">
            <a:extLst>
              <a:ext uri="{FF2B5EF4-FFF2-40B4-BE49-F238E27FC236}">
                <a16:creationId xmlns:a16="http://schemas.microsoft.com/office/drawing/2014/main" id="{42D147E0-201E-FE47-BE5A-8DFD8889AD14}"/>
              </a:ext>
            </a:extLst>
          </p:cNvPr>
          <p:cNvSpPr txBox="1"/>
          <p:nvPr/>
        </p:nvSpPr>
        <p:spPr>
          <a:xfrm>
            <a:off x="102314" y="5105400"/>
            <a:ext cx="8686800" cy="1200329"/>
          </a:xfrm>
          <a:prstGeom prst="rect">
            <a:avLst/>
          </a:prstGeom>
          <a:noFill/>
        </p:spPr>
        <p:txBody>
          <a:bodyPr wrap="square" rtlCol="0">
            <a:spAutoFit/>
          </a:bodyPr>
          <a:lstStyle/>
          <a:p>
            <a:pPr algn="ctr"/>
            <a:r>
              <a:rPr lang="en-US" sz="2400" dirty="0"/>
              <a:t>For newcomers to the field it can be hard to quickly get to speed on the security landscape. There are a lot of threats,  lot of technologies, and a lot of players. </a:t>
            </a:r>
          </a:p>
        </p:txBody>
      </p:sp>
    </p:spTree>
    <p:extLst>
      <p:ext uri="{BB962C8B-B14F-4D97-AF65-F5344CB8AC3E}">
        <p14:creationId xmlns:p14="http://schemas.microsoft.com/office/powerpoint/2010/main" val="3604245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Cyber Attack Maps (Kaspersky)</a:t>
            </a:r>
          </a:p>
        </p:txBody>
      </p:sp>
      <p:pic>
        <p:nvPicPr>
          <p:cNvPr id="3" name="Picture 2">
            <a:extLst>
              <a:ext uri="{FF2B5EF4-FFF2-40B4-BE49-F238E27FC236}">
                <a16:creationId xmlns:a16="http://schemas.microsoft.com/office/drawing/2014/main" id="{12DCCE6E-0BF5-BE41-92A6-184ECABE2C5C}"/>
              </a:ext>
            </a:extLst>
          </p:cNvPr>
          <p:cNvPicPr>
            <a:picLocks noChangeAspect="1"/>
          </p:cNvPicPr>
          <p:nvPr/>
        </p:nvPicPr>
        <p:blipFill>
          <a:blip r:embed="rId2"/>
          <a:stretch>
            <a:fillRect/>
          </a:stretch>
        </p:blipFill>
        <p:spPr>
          <a:xfrm>
            <a:off x="0" y="762000"/>
            <a:ext cx="9144000" cy="4731192"/>
          </a:xfrm>
          <a:prstGeom prst="rect">
            <a:avLst/>
          </a:prstGeom>
        </p:spPr>
      </p:pic>
      <p:sp>
        <p:nvSpPr>
          <p:cNvPr id="4" name="TextBox 3">
            <a:extLst>
              <a:ext uri="{FF2B5EF4-FFF2-40B4-BE49-F238E27FC236}">
                <a16:creationId xmlns:a16="http://schemas.microsoft.com/office/drawing/2014/main" id="{25A6541B-DEDA-FF41-BCAC-A6FAC5C005A8}"/>
              </a:ext>
            </a:extLst>
          </p:cNvPr>
          <p:cNvSpPr txBox="1"/>
          <p:nvPr/>
        </p:nvSpPr>
        <p:spPr>
          <a:xfrm>
            <a:off x="102314" y="5509757"/>
            <a:ext cx="8686800" cy="830997"/>
          </a:xfrm>
          <a:prstGeom prst="rect">
            <a:avLst/>
          </a:prstGeom>
          <a:noFill/>
        </p:spPr>
        <p:txBody>
          <a:bodyPr wrap="square" rtlCol="0">
            <a:spAutoFit/>
          </a:bodyPr>
          <a:lstStyle/>
          <a:p>
            <a:pPr algn="ctr"/>
            <a:r>
              <a:rPr lang="en-US" sz="2400" dirty="0"/>
              <a:t>Security maps like this one can be a nice visual way to see attacks happening in “real-time.”</a:t>
            </a:r>
          </a:p>
        </p:txBody>
      </p:sp>
    </p:spTree>
    <p:extLst>
      <p:ext uri="{BB962C8B-B14F-4D97-AF65-F5344CB8AC3E}">
        <p14:creationId xmlns:p14="http://schemas.microsoft.com/office/powerpoint/2010/main" val="3453506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B9F26D-027D-FE46-882C-7AC5DD7DFE73}"/>
              </a:ext>
            </a:extLst>
          </p:cNvPr>
          <p:cNvPicPr>
            <a:picLocks noChangeAspect="1"/>
          </p:cNvPicPr>
          <p:nvPr/>
        </p:nvPicPr>
        <p:blipFill rotWithShape="1">
          <a:blip r:embed="rId2">
            <a:extLst>
              <a:ext uri="{28A0092B-C50C-407E-A947-70E740481C1C}">
                <a14:useLocalDpi xmlns:a14="http://schemas.microsoft.com/office/drawing/2010/main" val="0"/>
              </a:ext>
            </a:extLst>
          </a:blip>
          <a:srcRect t="5876" b="3604"/>
          <a:stretch/>
        </p:blipFill>
        <p:spPr>
          <a:xfrm>
            <a:off x="647700" y="0"/>
            <a:ext cx="7980897" cy="5105400"/>
          </a:xfrm>
          <a:prstGeom prst="rect">
            <a:avLst/>
          </a:prstGeom>
        </p:spPr>
      </p:pic>
      <p:sp>
        <p:nvSpPr>
          <p:cNvPr id="6" name="TextBox 5">
            <a:extLst>
              <a:ext uri="{FF2B5EF4-FFF2-40B4-BE49-F238E27FC236}">
                <a16:creationId xmlns:a16="http://schemas.microsoft.com/office/drawing/2014/main" id="{06D4D895-68B1-3044-88EE-5A8517153B7B}"/>
              </a:ext>
            </a:extLst>
          </p:cNvPr>
          <p:cNvSpPr txBox="1"/>
          <p:nvPr/>
        </p:nvSpPr>
        <p:spPr>
          <a:xfrm>
            <a:off x="381000" y="5105400"/>
            <a:ext cx="8610600" cy="1107996"/>
          </a:xfrm>
          <a:prstGeom prst="rect">
            <a:avLst/>
          </a:prstGeom>
          <a:noFill/>
          <a:ln w="19050">
            <a:noFill/>
          </a:ln>
        </p:spPr>
        <p:txBody>
          <a:bodyPr wrap="square" rtlCol="0">
            <a:spAutoFit/>
          </a:bodyPr>
          <a:lstStyle/>
          <a:p>
            <a:pPr algn="ctr"/>
            <a:r>
              <a:rPr lang="en-US" sz="2200" dirty="0"/>
              <a:t>Throughout this program, we will be diving into the weeds of many (often technical) topics. Learning these subjects will be important in developing hard-skills that you can leverage in your career…</a:t>
            </a:r>
          </a:p>
        </p:txBody>
      </p:sp>
    </p:spTree>
    <p:extLst>
      <p:ext uri="{BB962C8B-B14F-4D97-AF65-F5344CB8AC3E}">
        <p14:creationId xmlns:p14="http://schemas.microsoft.com/office/powerpoint/2010/main" val="105283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Cyber Attack Maps (Fortinet)</a:t>
            </a:r>
          </a:p>
        </p:txBody>
      </p:sp>
      <p:pic>
        <p:nvPicPr>
          <p:cNvPr id="3" name="Picture 2">
            <a:extLst>
              <a:ext uri="{FF2B5EF4-FFF2-40B4-BE49-F238E27FC236}">
                <a16:creationId xmlns:a16="http://schemas.microsoft.com/office/drawing/2014/main" id="{3A48EEB9-C3D9-044A-ABA4-3E3779E3B79B}"/>
              </a:ext>
            </a:extLst>
          </p:cNvPr>
          <p:cNvPicPr>
            <a:picLocks noChangeAspect="1"/>
          </p:cNvPicPr>
          <p:nvPr/>
        </p:nvPicPr>
        <p:blipFill>
          <a:blip r:embed="rId2"/>
          <a:stretch>
            <a:fillRect/>
          </a:stretch>
        </p:blipFill>
        <p:spPr>
          <a:xfrm>
            <a:off x="381000" y="762000"/>
            <a:ext cx="8458200" cy="4693126"/>
          </a:xfrm>
          <a:prstGeom prst="rect">
            <a:avLst/>
          </a:prstGeom>
        </p:spPr>
      </p:pic>
      <p:sp>
        <p:nvSpPr>
          <p:cNvPr id="4" name="TextBox 3">
            <a:extLst>
              <a:ext uri="{FF2B5EF4-FFF2-40B4-BE49-F238E27FC236}">
                <a16:creationId xmlns:a16="http://schemas.microsoft.com/office/drawing/2014/main" id="{431196D9-DBE2-9149-8C1B-CEBA17B15E29}"/>
              </a:ext>
            </a:extLst>
          </p:cNvPr>
          <p:cNvSpPr txBox="1"/>
          <p:nvPr/>
        </p:nvSpPr>
        <p:spPr>
          <a:xfrm>
            <a:off x="102314" y="5509757"/>
            <a:ext cx="8686800" cy="830997"/>
          </a:xfrm>
          <a:prstGeom prst="rect">
            <a:avLst/>
          </a:prstGeom>
          <a:noFill/>
        </p:spPr>
        <p:txBody>
          <a:bodyPr wrap="square" rtlCol="0">
            <a:spAutoFit/>
          </a:bodyPr>
          <a:lstStyle/>
          <a:p>
            <a:pPr algn="ctr"/>
            <a:r>
              <a:rPr lang="en-US" sz="2400" dirty="0"/>
              <a:t>Security maps like this one can be a nice visual way to see attacks happening in “real-time.”</a:t>
            </a:r>
          </a:p>
        </p:txBody>
      </p:sp>
    </p:spTree>
    <p:extLst>
      <p:ext uri="{BB962C8B-B14F-4D97-AF65-F5344CB8AC3E}">
        <p14:creationId xmlns:p14="http://schemas.microsoft.com/office/powerpoint/2010/main" val="1723130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a:bodyPr>
          <a:lstStyle/>
          <a:p>
            <a:pPr marL="0" indent="0">
              <a:buNone/>
            </a:pPr>
            <a:r>
              <a:rPr lang="en-US" sz="2200" dirty="0"/>
              <a:t>Spend a few minutes playing around with the Kaspersky and Fortinet Threat Maps. </a:t>
            </a:r>
          </a:p>
          <a:p>
            <a:pPr marL="0" indent="0">
              <a:buNone/>
            </a:pPr>
            <a:endParaRPr lang="en-US" sz="2200" dirty="0"/>
          </a:p>
          <a:p>
            <a:pPr marL="0" indent="0">
              <a:buNone/>
            </a:pPr>
            <a:r>
              <a:rPr lang="en-US" sz="2200" dirty="0"/>
              <a:t>While on these websites answer the questions:</a:t>
            </a:r>
          </a:p>
          <a:p>
            <a:pPr marL="0" indent="0">
              <a:buNone/>
            </a:pPr>
            <a:endParaRPr lang="en-US" sz="2200" dirty="0"/>
          </a:p>
          <a:p>
            <a:pPr marL="457200" indent="-457200">
              <a:buFont typeface="+mj-lt"/>
              <a:buAutoNum type="arabicPeriod"/>
            </a:pPr>
            <a:r>
              <a:rPr lang="en-US" sz="2200" dirty="0"/>
              <a:t>What exactly are these websites showing?</a:t>
            </a:r>
          </a:p>
          <a:p>
            <a:pPr marL="457200" indent="-457200">
              <a:buFont typeface="+mj-lt"/>
              <a:buAutoNum type="arabicPeriod"/>
            </a:pPr>
            <a:endParaRPr lang="en-US" sz="2200" dirty="0"/>
          </a:p>
          <a:p>
            <a:pPr marL="457200" indent="-457200">
              <a:buFont typeface="+mj-lt"/>
              <a:buAutoNum type="arabicPeriod"/>
            </a:pPr>
            <a:r>
              <a:rPr lang="en-US" sz="2200" dirty="0"/>
              <a:t>Are there any terms used on these websites that you are unfamiliar with? Find and define at least three.</a:t>
            </a:r>
          </a:p>
          <a:p>
            <a:pPr marL="457200" indent="-457200">
              <a:buFont typeface="+mj-lt"/>
              <a:buAutoNum type="arabicPeriod"/>
            </a:pPr>
            <a:endParaRPr lang="en-US" sz="2200" dirty="0"/>
          </a:p>
          <a:p>
            <a:pPr marL="457200" indent="-457200">
              <a:buFont typeface="+mj-lt"/>
              <a:buAutoNum type="arabicPeriod"/>
            </a:pPr>
            <a:r>
              <a:rPr lang="en-US" sz="2200" dirty="0"/>
              <a:t>Are there any trends that stick out to you? Look for at least two.</a:t>
            </a:r>
          </a:p>
          <a:p>
            <a:pPr marL="457200" indent="-457200">
              <a:buFont typeface="+mj-lt"/>
              <a:buAutoNum type="arabicPeriod"/>
            </a:pPr>
            <a:endParaRPr lang="en-US" sz="2200" dirty="0"/>
          </a:p>
          <a:p>
            <a:pPr marL="0" indent="0">
              <a:buNone/>
            </a:pPr>
            <a:endParaRPr lang="en-US" sz="2200" dirty="0"/>
          </a:p>
          <a:p>
            <a:pPr marL="0" indent="0">
              <a:buNone/>
            </a:pPr>
            <a:endParaRPr lang="en-US" sz="22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796541" y="56994"/>
            <a:ext cx="6124729" cy="476406"/>
          </a:xfrm>
        </p:spPr>
        <p:txBody>
          <a:bodyPr/>
          <a:lstStyle/>
          <a:p>
            <a:r>
              <a:rPr lang="en-US" dirty="0"/>
              <a:t>Activity: Attack Map Analysis (7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7541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9FE50-5FC8-471A-A0B2-B3154F7DE02B}"/>
              </a:ext>
            </a:extLst>
          </p:cNvPr>
          <p:cNvSpPr txBox="1"/>
          <p:nvPr/>
        </p:nvSpPr>
        <p:spPr>
          <a:xfrm>
            <a:off x="304800" y="2971800"/>
            <a:ext cx="8686800" cy="584775"/>
          </a:xfrm>
          <a:prstGeom prst="rect">
            <a:avLst/>
          </a:prstGeom>
          <a:noFill/>
        </p:spPr>
        <p:txBody>
          <a:bodyPr wrap="square" rtlCol="0">
            <a:spAutoFit/>
          </a:bodyPr>
          <a:lstStyle/>
          <a:p>
            <a:pPr algn="ctr"/>
            <a:r>
              <a:rPr lang="en-US" sz="3200" dirty="0"/>
              <a:t>Threat maps are fun, but let’s be real…</a:t>
            </a:r>
          </a:p>
        </p:txBody>
      </p:sp>
    </p:spTree>
    <p:extLst>
      <p:ext uri="{BB962C8B-B14F-4D97-AF65-F5344CB8AC3E}">
        <p14:creationId xmlns:p14="http://schemas.microsoft.com/office/powerpoint/2010/main" val="3906895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Attack Maps =/= Threat Landscape</a:t>
            </a:r>
          </a:p>
        </p:txBody>
      </p:sp>
      <p:sp>
        <p:nvSpPr>
          <p:cNvPr id="3" name="TextBox 2">
            <a:extLst>
              <a:ext uri="{FF2B5EF4-FFF2-40B4-BE49-F238E27FC236}">
                <a16:creationId xmlns:a16="http://schemas.microsoft.com/office/drawing/2014/main" id="{1B102804-EDD7-484A-A8C6-E7C9957B9658}"/>
              </a:ext>
            </a:extLst>
          </p:cNvPr>
          <p:cNvSpPr txBox="1"/>
          <p:nvPr/>
        </p:nvSpPr>
        <p:spPr>
          <a:xfrm>
            <a:off x="102314" y="5105400"/>
            <a:ext cx="8686800" cy="1200329"/>
          </a:xfrm>
          <a:prstGeom prst="rect">
            <a:avLst/>
          </a:prstGeom>
          <a:noFill/>
        </p:spPr>
        <p:txBody>
          <a:bodyPr wrap="square" rtlCol="0">
            <a:spAutoFit/>
          </a:bodyPr>
          <a:lstStyle/>
          <a:p>
            <a:pPr algn="ctr"/>
            <a:r>
              <a:rPr lang="en-US" sz="2400" dirty="0"/>
              <a:t>Threat maps like the ones we just saw are largely considered visual eye candy and not a representation of the </a:t>
            </a:r>
          </a:p>
          <a:p>
            <a:pPr algn="ctr"/>
            <a:r>
              <a:rPr lang="en-US" sz="2400" dirty="0"/>
              <a:t>threat landscape. </a:t>
            </a:r>
          </a:p>
        </p:txBody>
      </p:sp>
      <p:pic>
        <p:nvPicPr>
          <p:cNvPr id="4" name="Picture 3">
            <a:extLst>
              <a:ext uri="{FF2B5EF4-FFF2-40B4-BE49-F238E27FC236}">
                <a16:creationId xmlns:a16="http://schemas.microsoft.com/office/drawing/2014/main" id="{46578E21-7F2F-344E-915B-0401612794E8}"/>
              </a:ext>
            </a:extLst>
          </p:cNvPr>
          <p:cNvPicPr>
            <a:picLocks noChangeAspect="1"/>
          </p:cNvPicPr>
          <p:nvPr/>
        </p:nvPicPr>
        <p:blipFill>
          <a:blip r:embed="rId2"/>
          <a:stretch>
            <a:fillRect/>
          </a:stretch>
        </p:blipFill>
        <p:spPr>
          <a:xfrm>
            <a:off x="331304" y="990600"/>
            <a:ext cx="8382000" cy="3688080"/>
          </a:xfrm>
          <a:prstGeom prst="rect">
            <a:avLst/>
          </a:prstGeom>
          <a:ln>
            <a:solidFill>
              <a:schemeClr val="accent1">
                <a:shade val="50000"/>
              </a:schemeClr>
            </a:solidFill>
          </a:ln>
        </p:spPr>
      </p:pic>
    </p:spTree>
    <p:extLst>
      <p:ext uri="{BB962C8B-B14F-4D97-AF65-F5344CB8AC3E}">
        <p14:creationId xmlns:p14="http://schemas.microsoft.com/office/powerpoint/2010/main" val="3119184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Credible Sources on Threat Landscape</a:t>
            </a:r>
          </a:p>
        </p:txBody>
      </p:sp>
      <p:pic>
        <p:nvPicPr>
          <p:cNvPr id="3" name="Picture 2">
            <a:extLst>
              <a:ext uri="{FF2B5EF4-FFF2-40B4-BE49-F238E27FC236}">
                <a16:creationId xmlns:a16="http://schemas.microsoft.com/office/drawing/2014/main" id="{86B3BD99-48B4-EB4E-B88E-028FB071E6EF}"/>
              </a:ext>
            </a:extLst>
          </p:cNvPr>
          <p:cNvPicPr>
            <a:picLocks noChangeAspect="1"/>
          </p:cNvPicPr>
          <p:nvPr/>
        </p:nvPicPr>
        <p:blipFill>
          <a:blip r:embed="rId2"/>
          <a:stretch>
            <a:fillRect/>
          </a:stretch>
        </p:blipFill>
        <p:spPr>
          <a:xfrm>
            <a:off x="0" y="838200"/>
            <a:ext cx="4731590" cy="838199"/>
          </a:xfrm>
          <a:prstGeom prst="rect">
            <a:avLst/>
          </a:prstGeom>
        </p:spPr>
      </p:pic>
      <p:sp>
        <p:nvSpPr>
          <p:cNvPr id="4" name="Rectangle 3">
            <a:extLst>
              <a:ext uri="{FF2B5EF4-FFF2-40B4-BE49-F238E27FC236}">
                <a16:creationId xmlns:a16="http://schemas.microsoft.com/office/drawing/2014/main" id="{FB52E42E-621E-4D4C-93BE-F47FD1A61814}"/>
              </a:ext>
            </a:extLst>
          </p:cNvPr>
          <p:cNvSpPr/>
          <p:nvPr/>
        </p:nvSpPr>
        <p:spPr>
          <a:xfrm>
            <a:off x="3886200" y="1164223"/>
            <a:ext cx="4489174" cy="338554"/>
          </a:xfrm>
          <a:prstGeom prst="rect">
            <a:avLst/>
          </a:prstGeom>
        </p:spPr>
        <p:txBody>
          <a:bodyPr wrap="square">
            <a:spAutoFit/>
          </a:bodyPr>
          <a:lstStyle/>
          <a:p>
            <a:pPr algn="ctr"/>
            <a:r>
              <a:rPr lang="en-US" sz="1600" dirty="0">
                <a:hlinkClick r:id="rId3"/>
              </a:rPr>
              <a:t>https://krebsonsecurity.com/</a:t>
            </a:r>
            <a:endParaRPr lang="en-US" sz="1600" dirty="0"/>
          </a:p>
        </p:txBody>
      </p:sp>
      <p:sp>
        <p:nvSpPr>
          <p:cNvPr id="5" name="TextBox 4">
            <a:extLst>
              <a:ext uri="{FF2B5EF4-FFF2-40B4-BE49-F238E27FC236}">
                <a16:creationId xmlns:a16="http://schemas.microsoft.com/office/drawing/2014/main" id="{151E4ABF-FB72-F146-8E81-5EF73A141768}"/>
              </a:ext>
            </a:extLst>
          </p:cNvPr>
          <p:cNvSpPr txBox="1"/>
          <p:nvPr/>
        </p:nvSpPr>
        <p:spPr>
          <a:xfrm>
            <a:off x="228600" y="5202307"/>
            <a:ext cx="8686800" cy="1107996"/>
          </a:xfrm>
          <a:prstGeom prst="rect">
            <a:avLst/>
          </a:prstGeom>
          <a:noFill/>
        </p:spPr>
        <p:txBody>
          <a:bodyPr wrap="square" rtlCol="0">
            <a:spAutoFit/>
          </a:bodyPr>
          <a:lstStyle/>
          <a:p>
            <a:pPr algn="ctr"/>
            <a:r>
              <a:rPr lang="en-US" sz="2200" dirty="0"/>
              <a:t>Most security professionals routinely turn to prominent reports, blogs, and whitepapers to stay abreast of the security field. </a:t>
            </a:r>
          </a:p>
          <a:p>
            <a:pPr algn="ctr"/>
            <a:r>
              <a:rPr lang="en-US" sz="2200" dirty="0"/>
              <a:t>(You should start doing so as well!) </a:t>
            </a:r>
          </a:p>
        </p:txBody>
      </p:sp>
      <p:pic>
        <p:nvPicPr>
          <p:cNvPr id="6" name="Picture 5">
            <a:extLst>
              <a:ext uri="{FF2B5EF4-FFF2-40B4-BE49-F238E27FC236}">
                <a16:creationId xmlns:a16="http://schemas.microsoft.com/office/drawing/2014/main" id="{275F8207-FF8B-5247-8A9A-31CE224BB113}"/>
              </a:ext>
            </a:extLst>
          </p:cNvPr>
          <p:cNvPicPr>
            <a:picLocks noChangeAspect="1"/>
          </p:cNvPicPr>
          <p:nvPr/>
        </p:nvPicPr>
        <p:blipFill>
          <a:blip r:embed="rId4"/>
          <a:stretch>
            <a:fillRect/>
          </a:stretch>
        </p:blipFill>
        <p:spPr>
          <a:xfrm>
            <a:off x="0" y="1826587"/>
            <a:ext cx="4731590" cy="1023374"/>
          </a:xfrm>
          <a:prstGeom prst="rect">
            <a:avLst/>
          </a:prstGeom>
        </p:spPr>
      </p:pic>
      <p:sp>
        <p:nvSpPr>
          <p:cNvPr id="7" name="Rectangle 6">
            <a:extLst>
              <a:ext uri="{FF2B5EF4-FFF2-40B4-BE49-F238E27FC236}">
                <a16:creationId xmlns:a16="http://schemas.microsoft.com/office/drawing/2014/main" id="{9505D4FE-3067-4046-A507-C8A485208BF8}"/>
              </a:ext>
            </a:extLst>
          </p:cNvPr>
          <p:cNvSpPr/>
          <p:nvPr/>
        </p:nvSpPr>
        <p:spPr>
          <a:xfrm>
            <a:off x="4851558" y="2214241"/>
            <a:ext cx="2558457" cy="584775"/>
          </a:xfrm>
          <a:prstGeom prst="rect">
            <a:avLst/>
          </a:prstGeom>
        </p:spPr>
        <p:txBody>
          <a:bodyPr wrap="none">
            <a:spAutoFit/>
          </a:bodyPr>
          <a:lstStyle/>
          <a:p>
            <a:r>
              <a:rPr lang="en-US" sz="1600" dirty="0">
                <a:hlinkClick r:id="rId5"/>
              </a:rPr>
              <a:t>https://www.schneier.com/</a:t>
            </a:r>
            <a:endParaRPr lang="en-US" sz="1600" dirty="0"/>
          </a:p>
          <a:p>
            <a:endParaRPr lang="en-US" sz="1600" dirty="0"/>
          </a:p>
        </p:txBody>
      </p:sp>
      <p:pic>
        <p:nvPicPr>
          <p:cNvPr id="8" name="Picture 7">
            <a:extLst>
              <a:ext uri="{FF2B5EF4-FFF2-40B4-BE49-F238E27FC236}">
                <a16:creationId xmlns:a16="http://schemas.microsoft.com/office/drawing/2014/main" id="{A340EE2D-0EF5-024D-91A4-72B68D1C500A}"/>
              </a:ext>
            </a:extLst>
          </p:cNvPr>
          <p:cNvPicPr>
            <a:picLocks noChangeAspect="1"/>
          </p:cNvPicPr>
          <p:nvPr/>
        </p:nvPicPr>
        <p:blipFill>
          <a:blip r:embed="rId6"/>
          <a:stretch>
            <a:fillRect/>
          </a:stretch>
        </p:blipFill>
        <p:spPr>
          <a:xfrm>
            <a:off x="3581978" y="3849837"/>
            <a:ext cx="1606469" cy="645817"/>
          </a:xfrm>
          <a:prstGeom prst="rect">
            <a:avLst/>
          </a:prstGeom>
        </p:spPr>
      </p:pic>
      <p:sp>
        <p:nvSpPr>
          <p:cNvPr id="9" name="Rectangle 8">
            <a:extLst>
              <a:ext uri="{FF2B5EF4-FFF2-40B4-BE49-F238E27FC236}">
                <a16:creationId xmlns:a16="http://schemas.microsoft.com/office/drawing/2014/main" id="{FB3A9B16-0EA9-7F4A-8ABE-655E595F28AB}"/>
              </a:ext>
            </a:extLst>
          </p:cNvPr>
          <p:cNvSpPr/>
          <p:nvPr/>
        </p:nvSpPr>
        <p:spPr>
          <a:xfrm>
            <a:off x="3055426" y="4586835"/>
            <a:ext cx="2659574" cy="338554"/>
          </a:xfrm>
          <a:prstGeom prst="rect">
            <a:avLst/>
          </a:prstGeom>
        </p:spPr>
        <p:txBody>
          <a:bodyPr wrap="none">
            <a:spAutoFit/>
          </a:bodyPr>
          <a:lstStyle/>
          <a:p>
            <a:r>
              <a:rPr lang="en-US" sz="1600" dirty="0">
                <a:hlinkClick r:id="rId7"/>
              </a:rPr>
              <a:t>https://www.csoonline.com/</a:t>
            </a:r>
            <a:endParaRPr lang="en-US" sz="1600" dirty="0"/>
          </a:p>
        </p:txBody>
      </p:sp>
      <p:pic>
        <p:nvPicPr>
          <p:cNvPr id="10" name="Picture 9">
            <a:extLst>
              <a:ext uri="{FF2B5EF4-FFF2-40B4-BE49-F238E27FC236}">
                <a16:creationId xmlns:a16="http://schemas.microsoft.com/office/drawing/2014/main" id="{64768AD4-E4F2-6F40-9411-745CB633210C}"/>
              </a:ext>
            </a:extLst>
          </p:cNvPr>
          <p:cNvPicPr>
            <a:picLocks noChangeAspect="1"/>
          </p:cNvPicPr>
          <p:nvPr/>
        </p:nvPicPr>
        <p:blipFill>
          <a:blip r:embed="rId8"/>
          <a:stretch>
            <a:fillRect/>
          </a:stretch>
        </p:blipFill>
        <p:spPr>
          <a:xfrm>
            <a:off x="0" y="2982780"/>
            <a:ext cx="4724400" cy="638432"/>
          </a:xfrm>
          <a:prstGeom prst="rect">
            <a:avLst/>
          </a:prstGeom>
        </p:spPr>
      </p:pic>
      <p:sp>
        <p:nvSpPr>
          <p:cNvPr id="11" name="Rectangle 10">
            <a:extLst>
              <a:ext uri="{FF2B5EF4-FFF2-40B4-BE49-F238E27FC236}">
                <a16:creationId xmlns:a16="http://schemas.microsoft.com/office/drawing/2014/main" id="{D6A09FAE-1A86-A042-A85C-4DD380C45BEA}"/>
              </a:ext>
            </a:extLst>
          </p:cNvPr>
          <p:cNvSpPr/>
          <p:nvPr/>
        </p:nvSpPr>
        <p:spPr>
          <a:xfrm>
            <a:off x="4847547" y="3144391"/>
            <a:ext cx="3476144" cy="646331"/>
          </a:xfrm>
          <a:prstGeom prst="rect">
            <a:avLst/>
          </a:prstGeom>
        </p:spPr>
        <p:txBody>
          <a:bodyPr wrap="none">
            <a:spAutoFit/>
          </a:bodyPr>
          <a:lstStyle/>
          <a:p>
            <a:r>
              <a:rPr lang="en-US" dirty="0">
                <a:hlinkClick r:id="rId9"/>
              </a:rPr>
              <a:t>https://taosecurity.blogspot.com/</a:t>
            </a:r>
            <a:endParaRPr lang="en-US" dirty="0"/>
          </a:p>
          <a:p>
            <a:endParaRPr lang="en-US" dirty="0"/>
          </a:p>
        </p:txBody>
      </p:sp>
      <p:pic>
        <p:nvPicPr>
          <p:cNvPr id="12" name="Picture 11">
            <a:extLst>
              <a:ext uri="{FF2B5EF4-FFF2-40B4-BE49-F238E27FC236}">
                <a16:creationId xmlns:a16="http://schemas.microsoft.com/office/drawing/2014/main" id="{2E782185-67D2-1542-8AAF-4A0C20496BAE}"/>
              </a:ext>
            </a:extLst>
          </p:cNvPr>
          <p:cNvPicPr>
            <a:picLocks noChangeAspect="1"/>
          </p:cNvPicPr>
          <p:nvPr/>
        </p:nvPicPr>
        <p:blipFill>
          <a:blip r:embed="rId10"/>
          <a:stretch>
            <a:fillRect/>
          </a:stretch>
        </p:blipFill>
        <p:spPr>
          <a:xfrm>
            <a:off x="5715000" y="3867309"/>
            <a:ext cx="3276600" cy="528671"/>
          </a:xfrm>
          <a:prstGeom prst="rect">
            <a:avLst/>
          </a:prstGeom>
        </p:spPr>
      </p:pic>
      <p:sp>
        <p:nvSpPr>
          <p:cNvPr id="13" name="Rectangle 12">
            <a:extLst>
              <a:ext uri="{FF2B5EF4-FFF2-40B4-BE49-F238E27FC236}">
                <a16:creationId xmlns:a16="http://schemas.microsoft.com/office/drawing/2014/main" id="{6152B184-BC42-EE45-ADF0-8A62C19792C9}"/>
              </a:ext>
            </a:extLst>
          </p:cNvPr>
          <p:cNvSpPr/>
          <p:nvPr/>
        </p:nvSpPr>
        <p:spPr>
          <a:xfrm>
            <a:off x="5792933" y="4574343"/>
            <a:ext cx="2998578" cy="584775"/>
          </a:xfrm>
          <a:prstGeom prst="rect">
            <a:avLst/>
          </a:prstGeom>
        </p:spPr>
        <p:txBody>
          <a:bodyPr wrap="none">
            <a:spAutoFit/>
          </a:bodyPr>
          <a:lstStyle/>
          <a:p>
            <a:r>
              <a:rPr lang="en-US" sz="1600" dirty="0">
                <a:hlinkClick r:id="rId11"/>
              </a:rPr>
              <a:t>https://www.grahamcluley.com/</a:t>
            </a:r>
            <a:endParaRPr lang="en-US" sz="1600" dirty="0"/>
          </a:p>
          <a:p>
            <a:endParaRPr lang="en-US" sz="1600" dirty="0"/>
          </a:p>
        </p:txBody>
      </p:sp>
      <p:pic>
        <p:nvPicPr>
          <p:cNvPr id="14" name="Picture 13">
            <a:extLst>
              <a:ext uri="{FF2B5EF4-FFF2-40B4-BE49-F238E27FC236}">
                <a16:creationId xmlns:a16="http://schemas.microsoft.com/office/drawing/2014/main" id="{68C620BD-1DA3-E342-BF5D-669F23AD38BE}"/>
              </a:ext>
            </a:extLst>
          </p:cNvPr>
          <p:cNvPicPr>
            <a:picLocks noChangeAspect="1"/>
          </p:cNvPicPr>
          <p:nvPr/>
        </p:nvPicPr>
        <p:blipFill>
          <a:blip r:embed="rId12"/>
          <a:stretch>
            <a:fillRect/>
          </a:stretch>
        </p:blipFill>
        <p:spPr>
          <a:xfrm>
            <a:off x="717915" y="3784019"/>
            <a:ext cx="1497825" cy="835118"/>
          </a:xfrm>
          <a:prstGeom prst="rect">
            <a:avLst/>
          </a:prstGeom>
        </p:spPr>
      </p:pic>
      <p:sp>
        <p:nvSpPr>
          <p:cNvPr id="15" name="Rectangle 14">
            <a:extLst>
              <a:ext uri="{FF2B5EF4-FFF2-40B4-BE49-F238E27FC236}">
                <a16:creationId xmlns:a16="http://schemas.microsoft.com/office/drawing/2014/main" id="{38ABC08C-25A9-FA40-844B-746AB79E1CAF}"/>
              </a:ext>
            </a:extLst>
          </p:cNvPr>
          <p:cNvSpPr/>
          <p:nvPr/>
        </p:nvSpPr>
        <p:spPr>
          <a:xfrm>
            <a:off x="-121772" y="4582743"/>
            <a:ext cx="3261599" cy="584775"/>
          </a:xfrm>
          <a:prstGeom prst="rect">
            <a:avLst/>
          </a:prstGeom>
        </p:spPr>
        <p:txBody>
          <a:bodyPr wrap="none">
            <a:spAutoFit/>
          </a:bodyPr>
          <a:lstStyle/>
          <a:p>
            <a:r>
              <a:rPr lang="en-US" sz="1600" dirty="0">
                <a:hlinkClick r:id="rId13"/>
              </a:rPr>
              <a:t>https://securityweekly.com/shows/</a:t>
            </a:r>
            <a:endParaRPr lang="en-US" sz="1600" dirty="0"/>
          </a:p>
          <a:p>
            <a:endParaRPr lang="en-US" sz="1600" dirty="0"/>
          </a:p>
        </p:txBody>
      </p:sp>
    </p:spTree>
    <p:extLst>
      <p:ext uri="{BB962C8B-B14F-4D97-AF65-F5344CB8AC3E}">
        <p14:creationId xmlns:p14="http://schemas.microsoft.com/office/powerpoint/2010/main" val="3232093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Security Report Analysis (Today’s Activity)</a:t>
            </a:r>
          </a:p>
        </p:txBody>
      </p:sp>
      <p:grpSp>
        <p:nvGrpSpPr>
          <p:cNvPr id="7" name="Group 6">
            <a:extLst>
              <a:ext uri="{FF2B5EF4-FFF2-40B4-BE49-F238E27FC236}">
                <a16:creationId xmlns:a16="http://schemas.microsoft.com/office/drawing/2014/main" id="{ABD049A5-1345-DC4C-AC05-BF44B5D3C27E}"/>
              </a:ext>
            </a:extLst>
          </p:cNvPr>
          <p:cNvGrpSpPr/>
          <p:nvPr/>
        </p:nvGrpSpPr>
        <p:grpSpPr>
          <a:xfrm>
            <a:off x="33578" y="838200"/>
            <a:ext cx="9034222" cy="3810000"/>
            <a:chOff x="26504" y="762000"/>
            <a:chExt cx="9214906" cy="3886200"/>
          </a:xfrm>
        </p:grpSpPr>
        <p:grpSp>
          <p:nvGrpSpPr>
            <p:cNvPr id="5" name="Group 4">
              <a:extLst>
                <a:ext uri="{FF2B5EF4-FFF2-40B4-BE49-F238E27FC236}">
                  <a16:creationId xmlns:a16="http://schemas.microsoft.com/office/drawing/2014/main" id="{BE39B1FF-946D-BB49-995E-E42964C40791}"/>
                </a:ext>
              </a:extLst>
            </p:cNvPr>
            <p:cNvGrpSpPr/>
            <p:nvPr/>
          </p:nvGrpSpPr>
          <p:grpSpPr>
            <a:xfrm>
              <a:off x="26504" y="762000"/>
              <a:ext cx="6150119" cy="3886200"/>
              <a:chOff x="304801" y="762000"/>
              <a:chExt cx="8456279" cy="5343440"/>
            </a:xfrm>
          </p:grpSpPr>
          <p:pic>
            <p:nvPicPr>
              <p:cNvPr id="3" name="Picture 2">
                <a:extLst>
                  <a:ext uri="{FF2B5EF4-FFF2-40B4-BE49-F238E27FC236}">
                    <a16:creationId xmlns:a16="http://schemas.microsoft.com/office/drawing/2014/main" id="{589DB00C-4B90-394B-B343-CCA6C73D47FD}"/>
                  </a:ext>
                </a:extLst>
              </p:cNvPr>
              <p:cNvPicPr>
                <a:picLocks noChangeAspect="1"/>
              </p:cNvPicPr>
              <p:nvPr/>
            </p:nvPicPr>
            <p:blipFill>
              <a:blip r:embed="rId2"/>
              <a:stretch>
                <a:fillRect/>
              </a:stretch>
            </p:blipFill>
            <p:spPr>
              <a:xfrm>
                <a:off x="304801" y="762000"/>
                <a:ext cx="4267200" cy="5343440"/>
              </a:xfrm>
              <a:prstGeom prst="rect">
                <a:avLst/>
              </a:prstGeom>
            </p:spPr>
          </p:pic>
          <p:pic>
            <p:nvPicPr>
              <p:cNvPr id="4" name="Picture 3">
                <a:extLst>
                  <a:ext uri="{FF2B5EF4-FFF2-40B4-BE49-F238E27FC236}">
                    <a16:creationId xmlns:a16="http://schemas.microsoft.com/office/drawing/2014/main" id="{6C9CC69E-CBDC-8843-B13A-E95B4CCF8607}"/>
                  </a:ext>
                </a:extLst>
              </p:cNvPr>
              <p:cNvPicPr>
                <a:picLocks noChangeAspect="1"/>
              </p:cNvPicPr>
              <p:nvPr/>
            </p:nvPicPr>
            <p:blipFill>
              <a:blip r:embed="rId3"/>
              <a:stretch>
                <a:fillRect/>
              </a:stretch>
            </p:blipFill>
            <p:spPr>
              <a:xfrm>
                <a:off x="4648200" y="762000"/>
                <a:ext cx="4112880" cy="5343440"/>
              </a:xfrm>
              <a:prstGeom prst="rect">
                <a:avLst/>
              </a:prstGeom>
            </p:spPr>
          </p:pic>
        </p:grpSp>
        <p:pic>
          <p:nvPicPr>
            <p:cNvPr id="6" name="Picture 5">
              <a:extLst>
                <a:ext uri="{FF2B5EF4-FFF2-40B4-BE49-F238E27FC236}">
                  <a16:creationId xmlns:a16="http://schemas.microsoft.com/office/drawing/2014/main" id="{6B32417A-7739-E342-B925-62087AB474C6}"/>
                </a:ext>
              </a:extLst>
            </p:cNvPr>
            <p:cNvPicPr>
              <a:picLocks noChangeAspect="1"/>
            </p:cNvPicPr>
            <p:nvPr/>
          </p:nvPicPr>
          <p:blipFill>
            <a:blip r:embed="rId4"/>
            <a:stretch>
              <a:fillRect/>
            </a:stretch>
          </p:blipFill>
          <p:spPr>
            <a:xfrm>
              <a:off x="6232041" y="762000"/>
              <a:ext cx="3009369" cy="3886200"/>
            </a:xfrm>
            <a:prstGeom prst="rect">
              <a:avLst/>
            </a:prstGeom>
          </p:spPr>
        </p:pic>
      </p:grpSp>
      <p:sp>
        <p:nvSpPr>
          <p:cNvPr id="8" name="TextBox 7">
            <a:extLst>
              <a:ext uri="{FF2B5EF4-FFF2-40B4-BE49-F238E27FC236}">
                <a16:creationId xmlns:a16="http://schemas.microsoft.com/office/drawing/2014/main" id="{8C16C181-2C2A-4542-8D0A-97C2C1623F03}"/>
              </a:ext>
            </a:extLst>
          </p:cNvPr>
          <p:cNvSpPr txBox="1"/>
          <p:nvPr/>
        </p:nvSpPr>
        <p:spPr>
          <a:xfrm>
            <a:off x="106017" y="4800600"/>
            <a:ext cx="8686800" cy="1477328"/>
          </a:xfrm>
          <a:prstGeom prst="rect">
            <a:avLst/>
          </a:prstGeom>
          <a:noFill/>
        </p:spPr>
        <p:txBody>
          <a:bodyPr wrap="square" rtlCol="0">
            <a:spAutoFit/>
          </a:bodyPr>
          <a:lstStyle/>
          <a:p>
            <a:pPr algn="ctr"/>
            <a:r>
              <a:rPr lang="en-US" sz="3000" dirty="0"/>
              <a:t>In today’s class, you will be using three prominent security reports to get a lay of today’s </a:t>
            </a:r>
          </a:p>
          <a:p>
            <a:pPr algn="ctr"/>
            <a:r>
              <a:rPr lang="en-US" sz="3000" dirty="0"/>
              <a:t>security landscape. </a:t>
            </a:r>
          </a:p>
        </p:txBody>
      </p:sp>
    </p:spTree>
    <p:extLst>
      <p:ext uri="{BB962C8B-B14F-4D97-AF65-F5344CB8AC3E}">
        <p14:creationId xmlns:p14="http://schemas.microsoft.com/office/powerpoint/2010/main" val="3904747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Get Comfortable… </a:t>
            </a:r>
          </a:p>
        </p:txBody>
      </p:sp>
      <p:sp>
        <p:nvSpPr>
          <p:cNvPr id="3" name="TextBox 2">
            <a:extLst>
              <a:ext uri="{FF2B5EF4-FFF2-40B4-BE49-F238E27FC236}">
                <a16:creationId xmlns:a16="http://schemas.microsoft.com/office/drawing/2014/main" id="{49E61C81-2A21-534F-9695-38D6293E4873}"/>
              </a:ext>
            </a:extLst>
          </p:cNvPr>
          <p:cNvSpPr txBox="1"/>
          <p:nvPr/>
        </p:nvSpPr>
        <p:spPr>
          <a:xfrm>
            <a:off x="152400" y="5308937"/>
            <a:ext cx="8686800" cy="1015663"/>
          </a:xfrm>
          <a:prstGeom prst="rect">
            <a:avLst/>
          </a:prstGeom>
          <a:noFill/>
        </p:spPr>
        <p:txBody>
          <a:bodyPr wrap="square" rtlCol="0">
            <a:spAutoFit/>
          </a:bodyPr>
          <a:lstStyle/>
          <a:p>
            <a:pPr algn="ctr"/>
            <a:r>
              <a:rPr lang="en-US" sz="2000" dirty="0"/>
              <a:t>While today’s class will be a bit “report-heavy”. It’s important to realize that research and reporting are </a:t>
            </a:r>
            <a:r>
              <a:rPr lang="en-US" sz="2000" i="1" dirty="0"/>
              <a:t>huge </a:t>
            </a:r>
            <a:r>
              <a:rPr lang="en-US" sz="2000" dirty="0"/>
              <a:t>parts of the modern cybersecurity professional's responsibility.</a:t>
            </a:r>
          </a:p>
        </p:txBody>
      </p:sp>
      <p:pic>
        <p:nvPicPr>
          <p:cNvPr id="6" name="Picture 5">
            <a:extLst>
              <a:ext uri="{FF2B5EF4-FFF2-40B4-BE49-F238E27FC236}">
                <a16:creationId xmlns:a16="http://schemas.microsoft.com/office/drawing/2014/main" id="{EA1B95A2-E095-6E43-802F-93733105544E}"/>
              </a:ext>
            </a:extLst>
          </p:cNvPr>
          <p:cNvPicPr>
            <a:picLocks noChangeAspect="1"/>
          </p:cNvPicPr>
          <p:nvPr/>
        </p:nvPicPr>
        <p:blipFill>
          <a:blip r:embed="rId2"/>
          <a:stretch>
            <a:fillRect/>
          </a:stretch>
        </p:blipFill>
        <p:spPr>
          <a:xfrm>
            <a:off x="1325355" y="828305"/>
            <a:ext cx="6645690" cy="4470736"/>
          </a:xfrm>
          <a:prstGeom prst="rect">
            <a:avLst/>
          </a:prstGeom>
        </p:spPr>
      </p:pic>
      <p:sp>
        <p:nvSpPr>
          <p:cNvPr id="7" name="TextBox 6">
            <a:extLst>
              <a:ext uri="{FF2B5EF4-FFF2-40B4-BE49-F238E27FC236}">
                <a16:creationId xmlns:a16="http://schemas.microsoft.com/office/drawing/2014/main" id="{88673F14-774A-454C-96C7-0E5ACFD482BA}"/>
              </a:ext>
            </a:extLst>
          </p:cNvPr>
          <p:cNvSpPr txBox="1"/>
          <p:nvPr/>
        </p:nvSpPr>
        <p:spPr>
          <a:xfrm>
            <a:off x="1524000" y="838200"/>
            <a:ext cx="2666114" cy="646331"/>
          </a:xfrm>
          <a:prstGeom prst="rect">
            <a:avLst/>
          </a:prstGeom>
          <a:noFill/>
        </p:spPr>
        <p:txBody>
          <a:bodyPr wrap="none" rtlCol="0">
            <a:spAutoFit/>
          </a:bodyPr>
          <a:lstStyle/>
          <a:p>
            <a:r>
              <a:rPr lang="en-US" b="1" i="1" dirty="0" err="1">
                <a:solidFill>
                  <a:srgbClr val="FF0000"/>
                </a:solidFill>
                <a:latin typeface="Courier New" panose="02070309020205020404" pitchFamily="49" charset="0"/>
                <a:cs typeface="Courier New" panose="02070309020205020404" pitchFamily="49" charset="0"/>
              </a:rPr>
              <a:t>Sooo</a:t>
            </a:r>
            <a:r>
              <a:rPr lang="en-US" b="1" i="1" dirty="0">
                <a:solidFill>
                  <a:srgbClr val="FF0000"/>
                </a:solidFill>
                <a:latin typeface="Courier New" panose="02070309020205020404" pitchFamily="49" charset="0"/>
                <a:cs typeface="Courier New" panose="02070309020205020404" pitchFamily="49" charset="0"/>
              </a:rPr>
              <a:t> wish I were </a:t>
            </a:r>
          </a:p>
          <a:p>
            <a:r>
              <a:rPr lang="en-US" b="1" i="1" dirty="0">
                <a:solidFill>
                  <a:srgbClr val="FF0000"/>
                </a:solidFill>
                <a:latin typeface="Courier New" panose="02070309020205020404" pitchFamily="49" charset="0"/>
                <a:cs typeface="Courier New" panose="02070309020205020404" pitchFamily="49" charset="0"/>
              </a:rPr>
              <a:t>hacking right now…</a:t>
            </a:r>
          </a:p>
        </p:txBody>
      </p:sp>
      <p:cxnSp>
        <p:nvCxnSpPr>
          <p:cNvPr id="9" name="Straight Connector 8">
            <a:extLst>
              <a:ext uri="{FF2B5EF4-FFF2-40B4-BE49-F238E27FC236}">
                <a16:creationId xmlns:a16="http://schemas.microsoft.com/office/drawing/2014/main" id="{A6B1B0FE-D88A-2F45-89EC-EBDD50EC82BA}"/>
              </a:ext>
            </a:extLst>
          </p:cNvPr>
          <p:cNvCxnSpPr>
            <a:cxnSpLocks/>
          </p:cNvCxnSpPr>
          <p:nvPr/>
        </p:nvCxnSpPr>
        <p:spPr>
          <a:xfrm flipH="1" flipV="1">
            <a:off x="3810000" y="1484531"/>
            <a:ext cx="304800" cy="34426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071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14400"/>
            <a:ext cx="8616470" cy="5029200"/>
          </a:xfrm>
        </p:spPr>
        <p:txBody>
          <a:bodyPr>
            <a:normAutofit fontScale="70000" lnSpcReduction="20000"/>
          </a:bodyPr>
          <a:lstStyle/>
          <a:p>
            <a:pPr marL="0" indent="0">
              <a:lnSpc>
                <a:spcPct val="120000"/>
              </a:lnSpc>
              <a:buNone/>
            </a:pPr>
            <a:r>
              <a:rPr lang="en-US" sz="2400" dirty="0"/>
              <a:t>Working in pairs of two and using the reports provided complete the vocabulary report assignment.</a:t>
            </a:r>
          </a:p>
          <a:p>
            <a:pPr>
              <a:lnSpc>
                <a:spcPct val="120000"/>
              </a:lnSpc>
            </a:pPr>
            <a:endParaRPr lang="en-US" sz="2400" dirty="0"/>
          </a:p>
          <a:p>
            <a:pPr marL="0" indent="0">
              <a:lnSpc>
                <a:spcPct val="120000"/>
              </a:lnSpc>
              <a:buNone/>
            </a:pPr>
            <a:r>
              <a:rPr lang="en-US" sz="2400" b="1" dirty="0"/>
              <a:t>Notes:</a:t>
            </a:r>
          </a:p>
          <a:p>
            <a:pPr>
              <a:lnSpc>
                <a:spcPct val="120000"/>
              </a:lnSpc>
            </a:pPr>
            <a:r>
              <a:rPr lang="en-US" sz="2400" dirty="0"/>
              <a:t>Be extra mindful in defining words in a way that a lay person would understand. Don’t rely on one technical term to define another. Break it down to a form you truly understand.</a:t>
            </a:r>
          </a:p>
          <a:p>
            <a:pPr>
              <a:lnSpc>
                <a:spcPct val="120000"/>
              </a:lnSpc>
            </a:pPr>
            <a:endParaRPr lang="en-US" sz="2400" dirty="0"/>
          </a:p>
          <a:p>
            <a:pPr>
              <a:lnSpc>
                <a:spcPct val="120000"/>
              </a:lnSpc>
            </a:pPr>
            <a:r>
              <a:rPr lang="en-US" sz="2400" dirty="0"/>
              <a:t>Use outside research when necessary to define the terms, but use the reports provided when explaining their significance. It’s important that you get comfortable reading technical documentation to draw out context.</a:t>
            </a:r>
          </a:p>
          <a:p>
            <a:pPr>
              <a:lnSpc>
                <a:spcPct val="120000"/>
              </a:lnSpc>
            </a:pPr>
            <a:endParaRPr lang="en-US" sz="2400" dirty="0"/>
          </a:p>
          <a:p>
            <a:pPr>
              <a:lnSpc>
                <a:spcPct val="120000"/>
              </a:lnSpc>
            </a:pPr>
            <a:r>
              <a:rPr lang="en-US" sz="2400" dirty="0"/>
              <a:t>Copy the assignment into a new Google Doc before getting started. You will be submitting this assignment later in the week as your first “homework” assignment, </a:t>
            </a:r>
            <a:r>
              <a:rPr lang="en-US" sz="2400"/>
              <a:t>but but aim to complete at least the Symantec section by the end of class today.</a:t>
            </a:r>
            <a:endParaRPr lang="en-US" sz="24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796541" y="56994"/>
            <a:ext cx="6124729" cy="476406"/>
          </a:xfrm>
        </p:spPr>
        <p:txBody>
          <a:bodyPr/>
          <a:lstStyle/>
          <a:p>
            <a:r>
              <a:rPr lang="en-US" dirty="0"/>
              <a:t>Activity: Threat Landscape I - Vocabulary (15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8369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Threat Landscape I - Vocabulary</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Group Review</a:t>
            </a:r>
          </a:p>
        </p:txBody>
      </p:sp>
    </p:spTree>
    <p:extLst>
      <p:ext uri="{BB962C8B-B14F-4D97-AF65-F5344CB8AC3E}">
        <p14:creationId xmlns:p14="http://schemas.microsoft.com/office/powerpoint/2010/main" val="138505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590801" y="56994"/>
            <a:ext cx="6330470" cy="476406"/>
          </a:xfrm>
        </p:spPr>
        <p:txBody>
          <a:bodyPr/>
          <a:lstStyle/>
          <a:p>
            <a:r>
              <a:rPr lang="en-US" dirty="0"/>
              <a:t>Activity: Threat Landscape II - Report Analysis (20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Content Placeholder 1">
            <a:extLst>
              <a:ext uri="{FF2B5EF4-FFF2-40B4-BE49-F238E27FC236}">
                <a16:creationId xmlns:a16="http://schemas.microsoft.com/office/drawing/2014/main" id="{4B9CF8E8-7D6E-6241-AB2C-69853D69670D}"/>
              </a:ext>
            </a:extLst>
          </p:cNvPr>
          <p:cNvSpPr>
            <a:spLocks noGrp="1"/>
          </p:cNvSpPr>
          <p:nvPr>
            <p:ph sz="quarter" idx="10"/>
          </p:nvPr>
        </p:nvSpPr>
        <p:spPr>
          <a:xfrm>
            <a:off x="304800" y="990600"/>
            <a:ext cx="8616470" cy="5334000"/>
          </a:xfrm>
        </p:spPr>
        <p:txBody>
          <a:bodyPr>
            <a:normAutofit fontScale="85000" lnSpcReduction="20000"/>
          </a:bodyPr>
          <a:lstStyle/>
          <a:p>
            <a:pPr marL="0" indent="0">
              <a:lnSpc>
                <a:spcPct val="110000"/>
              </a:lnSpc>
              <a:buNone/>
            </a:pPr>
            <a:r>
              <a:rPr lang="en-US" sz="2400" dirty="0"/>
              <a:t>Working in pairs of two and using the reports provided, complete the analysis assignment.</a:t>
            </a:r>
          </a:p>
          <a:p>
            <a:pPr>
              <a:lnSpc>
                <a:spcPct val="110000"/>
              </a:lnSpc>
            </a:pPr>
            <a:endParaRPr lang="en-US" sz="2400" dirty="0"/>
          </a:p>
          <a:p>
            <a:pPr marL="0" indent="0">
              <a:lnSpc>
                <a:spcPct val="110000"/>
              </a:lnSpc>
              <a:buNone/>
            </a:pPr>
            <a:r>
              <a:rPr lang="en-US" sz="2400" b="1" dirty="0"/>
              <a:t>Notes:</a:t>
            </a:r>
          </a:p>
          <a:p>
            <a:pPr>
              <a:lnSpc>
                <a:spcPct val="110000"/>
              </a:lnSpc>
            </a:pPr>
            <a:r>
              <a:rPr lang="en-US" sz="2400" dirty="0"/>
              <a:t>For each questions, use a combination of the reports provided and your independent judgement to answer each question.</a:t>
            </a:r>
          </a:p>
          <a:p>
            <a:pPr>
              <a:lnSpc>
                <a:spcPct val="110000"/>
              </a:lnSpc>
            </a:pPr>
            <a:endParaRPr lang="en-US" sz="2400" dirty="0"/>
          </a:p>
          <a:p>
            <a:pPr>
              <a:lnSpc>
                <a:spcPct val="110000"/>
              </a:lnSpc>
            </a:pPr>
            <a:r>
              <a:rPr lang="en-US" sz="2400" dirty="0"/>
              <a:t>Again, remember to answer questions in a way that would make sense to a lay person when possible. Don’t feel content just writing down technical jargon. </a:t>
            </a:r>
          </a:p>
          <a:p>
            <a:pPr>
              <a:lnSpc>
                <a:spcPct val="110000"/>
              </a:lnSpc>
            </a:pPr>
            <a:endParaRPr lang="en-US" sz="2400" dirty="0"/>
          </a:p>
          <a:p>
            <a:pPr>
              <a:lnSpc>
                <a:spcPct val="110000"/>
              </a:lnSpc>
            </a:pPr>
            <a:r>
              <a:rPr lang="en-US" sz="2400" dirty="0"/>
              <a:t>Copy the assignment into a new Google Doc before getting started. You will be submitting this assignment later in the week as your first “homework” assignment, but aim to complete at least the Symantec section by the end of class today.</a:t>
            </a:r>
          </a:p>
        </p:txBody>
      </p:sp>
    </p:spTree>
    <p:extLst>
      <p:ext uri="{BB962C8B-B14F-4D97-AF65-F5344CB8AC3E}">
        <p14:creationId xmlns:p14="http://schemas.microsoft.com/office/powerpoint/2010/main" val="2986614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51B7C1-B95C-944D-86FD-B4D886097D0C}"/>
              </a:ext>
            </a:extLst>
          </p:cNvPr>
          <p:cNvSpPr txBox="1"/>
          <p:nvPr/>
        </p:nvSpPr>
        <p:spPr>
          <a:xfrm>
            <a:off x="381000" y="5257800"/>
            <a:ext cx="8610600" cy="954107"/>
          </a:xfrm>
          <a:prstGeom prst="rect">
            <a:avLst/>
          </a:prstGeom>
          <a:noFill/>
          <a:ln w="19050">
            <a:noFill/>
          </a:ln>
        </p:spPr>
        <p:txBody>
          <a:bodyPr wrap="square" rtlCol="0">
            <a:spAutoFit/>
          </a:bodyPr>
          <a:lstStyle/>
          <a:p>
            <a:pPr algn="ctr"/>
            <a:r>
              <a:rPr lang="en-US" sz="2800" dirty="0"/>
              <a:t>…that said, hard-skills without </a:t>
            </a:r>
            <a:r>
              <a:rPr lang="en-US" sz="2800" b="1" i="1" u="sng" dirty="0"/>
              <a:t>context</a:t>
            </a:r>
            <a:r>
              <a:rPr lang="en-US" sz="2800" dirty="0"/>
              <a:t> of the larger security landscape won’t be enough. </a:t>
            </a:r>
          </a:p>
        </p:txBody>
      </p:sp>
      <p:pic>
        <p:nvPicPr>
          <p:cNvPr id="3" name="Picture 2">
            <a:extLst>
              <a:ext uri="{FF2B5EF4-FFF2-40B4-BE49-F238E27FC236}">
                <a16:creationId xmlns:a16="http://schemas.microsoft.com/office/drawing/2014/main" id="{199DF6D0-0919-E549-809E-01A01B80879A}"/>
              </a:ext>
            </a:extLst>
          </p:cNvPr>
          <p:cNvPicPr>
            <a:picLocks noChangeAspect="1"/>
          </p:cNvPicPr>
          <p:nvPr/>
        </p:nvPicPr>
        <p:blipFill rotWithShape="1">
          <a:blip r:embed="rId2">
            <a:extLst>
              <a:ext uri="{28A0092B-C50C-407E-A947-70E740481C1C}">
                <a14:useLocalDpi xmlns:a14="http://schemas.microsoft.com/office/drawing/2010/main" val="0"/>
              </a:ext>
            </a:extLst>
          </a:blip>
          <a:srcRect t="6233" b="14987"/>
          <a:stretch/>
        </p:blipFill>
        <p:spPr>
          <a:xfrm>
            <a:off x="0" y="228600"/>
            <a:ext cx="9144000" cy="4800600"/>
          </a:xfrm>
          <a:prstGeom prst="rect">
            <a:avLst/>
          </a:prstGeom>
        </p:spPr>
      </p:pic>
    </p:spTree>
    <p:extLst>
      <p:ext uri="{BB962C8B-B14F-4D97-AF65-F5344CB8AC3E}">
        <p14:creationId xmlns:p14="http://schemas.microsoft.com/office/powerpoint/2010/main" val="286796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Threat Landscape II – Report Analysis</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a:solidFill>
                  <a:srgbClr val="FF0000"/>
                </a:solidFill>
              </a:rPr>
              <a:t>Group Review</a:t>
            </a:r>
            <a:endParaRPr lang="en-US" sz="6400" b="1" dirty="0">
              <a:solidFill>
                <a:srgbClr val="FF0000"/>
              </a:solidFill>
            </a:endParaRPr>
          </a:p>
        </p:txBody>
      </p:sp>
    </p:spTree>
    <p:extLst>
      <p:ext uri="{BB962C8B-B14F-4D97-AF65-F5344CB8AC3E}">
        <p14:creationId xmlns:p14="http://schemas.microsoft.com/office/powerpoint/2010/main" val="5401875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9FE50-5FC8-471A-A0B2-B3154F7DE02B}"/>
              </a:ext>
            </a:extLst>
          </p:cNvPr>
          <p:cNvSpPr txBox="1"/>
          <p:nvPr/>
        </p:nvSpPr>
        <p:spPr>
          <a:xfrm>
            <a:off x="304800" y="2819400"/>
            <a:ext cx="8686800" cy="707886"/>
          </a:xfrm>
          <a:prstGeom prst="rect">
            <a:avLst/>
          </a:prstGeom>
          <a:noFill/>
        </p:spPr>
        <p:txBody>
          <a:bodyPr wrap="square" rtlCol="0">
            <a:spAutoFit/>
          </a:bodyPr>
          <a:lstStyle/>
          <a:p>
            <a:pPr algn="ctr"/>
            <a:r>
              <a:rPr lang="en-US" sz="4000" dirty="0"/>
              <a:t>Time for the best activity of the day!</a:t>
            </a:r>
          </a:p>
        </p:txBody>
      </p:sp>
    </p:spTree>
    <p:extLst>
      <p:ext uri="{BB962C8B-B14F-4D97-AF65-F5344CB8AC3E}">
        <p14:creationId xmlns:p14="http://schemas.microsoft.com/office/powerpoint/2010/main" val="1740423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fontScale="92500" lnSpcReduction="20000"/>
          </a:bodyPr>
          <a:lstStyle/>
          <a:p>
            <a:pPr marL="0" indent="0">
              <a:lnSpc>
                <a:spcPct val="110000"/>
              </a:lnSpc>
              <a:buNone/>
            </a:pPr>
            <a:r>
              <a:rPr lang="en-US" sz="2000" dirty="0"/>
              <a:t>Working in pairs of three, you will be assigned a vulnerability, exploit, or threat actor. </a:t>
            </a:r>
            <a:br>
              <a:rPr lang="en-US" sz="2000" dirty="0"/>
            </a:br>
            <a:br>
              <a:rPr lang="en-US" sz="2000" dirty="0"/>
            </a:br>
            <a:r>
              <a:rPr lang="en-US" sz="2000" dirty="0"/>
              <a:t>Your task is to: Prepare a 5-10 minute presentation that provides an overview of the topic, its significance, impact, risk mitigation, etc. </a:t>
            </a:r>
          </a:p>
          <a:p>
            <a:pPr>
              <a:lnSpc>
                <a:spcPct val="110000"/>
              </a:lnSpc>
            </a:pPr>
            <a:endParaRPr lang="en-US" sz="2000" dirty="0"/>
          </a:p>
          <a:p>
            <a:pPr marL="0" indent="0">
              <a:lnSpc>
                <a:spcPct val="110000"/>
              </a:lnSpc>
              <a:buNone/>
            </a:pPr>
            <a:r>
              <a:rPr lang="en-US" sz="2000" b="1" dirty="0"/>
              <a:t>Notes:</a:t>
            </a:r>
            <a:endParaRPr lang="en-US" sz="2000" dirty="0"/>
          </a:p>
          <a:p>
            <a:pPr>
              <a:lnSpc>
                <a:spcPct val="110000"/>
              </a:lnSpc>
            </a:pPr>
            <a:r>
              <a:rPr lang="en-US" sz="2000" dirty="0"/>
              <a:t>See the more extensive instructions sent to you via Slack.</a:t>
            </a:r>
          </a:p>
          <a:p>
            <a:pPr>
              <a:lnSpc>
                <a:spcPct val="110000"/>
              </a:lnSpc>
            </a:pPr>
            <a:endParaRPr lang="en-US" sz="2000" dirty="0"/>
          </a:p>
          <a:p>
            <a:pPr>
              <a:lnSpc>
                <a:spcPct val="110000"/>
              </a:lnSpc>
            </a:pPr>
            <a:r>
              <a:rPr lang="en-US" sz="2000" dirty="0"/>
              <a:t>While you may be new to the field challenge yourself to “become the expert.” A huge part of being a security professional is getting up to speed quickly on technical situations using research.</a:t>
            </a:r>
          </a:p>
          <a:p>
            <a:pPr>
              <a:lnSpc>
                <a:spcPct val="110000"/>
              </a:lnSpc>
            </a:pPr>
            <a:endParaRPr lang="en-US" sz="2000" dirty="0"/>
          </a:p>
          <a:p>
            <a:pPr>
              <a:lnSpc>
                <a:spcPct val="110000"/>
              </a:lnSpc>
            </a:pPr>
            <a:r>
              <a:rPr lang="en-US" sz="2000" dirty="0"/>
              <a:t>For those uncomfortable about the idea of presenting, challenge yourself to treat this as a safe place. Becoming a confident speaker is an important part of being a cybersecurity consultant that people can trust.</a:t>
            </a:r>
          </a:p>
          <a:p>
            <a:pPr>
              <a:lnSpc>
                <a:spcPct val="110000"/>
              </a:lnSpc>
            </a:pPr>
            <a:endParaRPr lang="en-US" sz="2000" dirty="0"/>
          </a:p>
          <a:p>
            <a:pPr>
              <a:lnSpc>
                <a:spcPct val="110000"/>
              </a:lnSpc>
            </a:pPr>
            <a:endParaRPr lang="en-US" sz="20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590801" y="56994"/>
            <a:ext cx="6330470" cy="476406"/>
          </a:xfrm>
        </p:spPr>
        <p:txBody>
          <a:bodyPr/>
          <a:lstStyle/>
          <a:p>
            <a:r>
              <a:rPr lang="en-US" dirty="0"/>
              <a:t>Activity: Threat Landscape III - Security Report (20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6382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Threat Landscape III – Security Report</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362200"/>
            <a:ext cx="8610600" cy="2062103"/>
          </a:xfrm>
          <a:prstGeom prst="rect">
            <a:avLst/>
          </a:prstGeom>
          <a:noFill/>
          <a:ln w="19050">
            <a:solidFill>
              <a:srgbClr val="FF0000"/>
            </a:solidFill>
          </a:ln>
        </p:spPr>
        <p:txBody>
          <a:bodyPr wrap="square" rtlCol="0">
            <a:spAutoFit/>
          </a:bodyPr>
          <a:lstStyle/>
          <a:p>
            <a:pPr algn="ctr"/>
            <a:r>
              <a:rPr lang="en-US" sz="6400" b="1" dirty="0">
                <a:solidFill>
                  <a:srgbClr val="FF0000"/>
                </a:solidFill>
              </a:rPr>
              <a:t>Group Presentations?</a:t>
            </a:r>
          </a:p>
        </p:txBody>
      </p:sp>
    </p:spTree>
    <p:extLst>
      <p:ext uri="{BB962C8B-B14F-4D97-AF65-F5344CB8AC3E}">
        <p14:creationId xmlns:p14="http://schemas.microsoft.com/office/powerpoint/2010/main" val="2827977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1143000"/>
            <a:ext cx="8534400" cy="4493538"/>
          </a:xfrm>
          <a:prstGeom prst="rect">
            <a:avLst/>
          </a:prstGeom>
          <a:noFill/>
          <a:ln w="6350">
            <a:solidFill>
              <a:schemeClr val="tx1"/>
            </a:solidFill>
            <a:prstDash val="dash"/>
          </a:ln>
        </p:spPr>
        <p:txBody>
          <a:bodyPr wrap="square" rtlCol="0">
            <a:spAutoFit/>
          </a:bodyPr>
          <a:lstStyle/>
          <a:p>
            <a:r>
              <a:rPr lang="en-US" sz="2200" b="1" u="sng" dirty="0"/>
              <a:t>By the end of class, you will be able to:</a:t>
            </a:r>
          </a:p>
          <a:p>
            <a:pPr marL="457200" indent="-457200">
              <a:buFont typeface="Arial" panose="020B0604020202020204" pitchFamily="34" charset="0"/>
              <a:buChar char="•"/>
            </a:pPr>
            <a:endParaRPr lang="en-US" sz="2200" dirty="0"/>
          </a:p>
          <a:p>
            <a:pPr marL="457200" indent="-457200">
              <a:buFont typeface="Wingdings" pitchFamily="2" charset="2"/>
              <a:buChar char="ü"/>
            </a:pPr>
            <a:r>
              <a:rPr lang="en-US" sz="2200" dirty="0"/>
              <a:t>Articulate a clear definition of the CIA Triad and its elements. </a:t>
            </a:r>
          </a:p>
          <a:p>
            <a:pPr marL="457200" indent="-457200">
              <a:buFont typeface="Wingdings" pitchFamily="2" charset="2"/>
              <a:buChar char="ü"/>
            </a:pPr>
            <a:endParaRPr lang="en-US" sz="2200" dirty="0"/>
          </a:p>
          <a:p>
            <a:pPr marL="457200" indent="-457200">
              <a:buFont typeface="Wingdings" pitchFamily="2" charset="2"/>
              <a:buChar char="ü"/>
            </a:pPr>
            <a:r>
              <a:rPr lang="en-US" sz="2200" dirty="0"/>
              <a:t>Define and contextualize technical terms found in recent cybersecurity trend reports. </a:t>
            </a:r>
          </a:p>
          <a:p>
            <a:pPr marL="457200" indent="-457200">
              <a:buFont typeface="Wingdings" pitchFamily="2" charset="2"/>
              <a:buChar char="ü"/>
            </a:pPr>
            <a:endParaRPr lang="en-US" sz="2200" dirty="0"/>
          </a:p>
          <a:p>
            <a:pPr marL="457200" indent="-457200">
              <a:buFont typeface="Wingdings" pitchFamily="2" charset="2"/>
              <a:buChar char="ü"/>
            </a:pPr>
            <a:r>
              <a:rPr lang="en-US" sz="2200" dirty="0"/>
              <a:t>Utilize cybersecurity trend reports to communicate risk patterns in the current landscape.</a:t>
            </a:r>
          </a:p>
          <a:p>
            <a:pPr marL="457200" indent="-457200">
              <a:buFont typeface="Wingdings" pitchFamily="2" charset="2"/>
              <a:buChar char="ü"/>
            </a:pPr>
            <a:endParaRPr lang="en-US" sz="2200" dirty="0"/>
          </a:p>
          <a:p>
            <a:pPr marL="457200" indent="-457200">
              <a:buFont typeface="Wingdings" pitchFamily="2" charset="2"/>
              <a:buChar char="ü"/>
            </a:pPr>
            <a:r>
              <a:rPr lang="en-US" sz="2200" dirty="0"/>
              <a:t>Conduct and present analysis on a vulnerability, exploit, or threat actor to a non-technical audience using independent research. </a:t>
            </a:r>
          </a:p>
        </p:txBody>
      </p:sp>
    </p:spTree>
    <p:extLst>
      <p:ext uri="{BB962C8B-B14F-4D97-AF65-F5344CB8AC3E}">
        <p14:creationId xmlns:p14="http://schemas.microsoft.com/office/powerpoint/2010/main" val="3568236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Next Class </a:t>
            </a:r>
          </a:p>
        </p:txBody>
      </p:sp>
    </p:spTree>
    <p:extLst>
      <p:ext uri="{BB962C8B-B14F-4D97-AF65-F5344CB8AC3E}">
        <p14:creationId xmlns:p14="http://schemas.microsoft.com/office/powerpoint/2010/main" val="894480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7C1C6-24D6-490D-A208-55FA763649CD}"/>
              </a:ext>
            </a:extLst>
          </p:cNvPr>
          <p:cNvSpPr txBox="1"/>
          <p:nvPr/>
        </p:nvSpPr>
        <p:spPr>
          <a:xfrm>
            <a:off x="247575" y="5410200"/>
            <a:ext cx="8725050" cy="830997"/>
          </a:xfrm>
          <a:prstGeom prst="rect">
            <a:avLst/>
          </a:prstGeom>
          <a:noFill/>
        </p:spPr>
        <p:txBody>
          <a:bodyPr wrap="square" rtlCol="0">
            <a:spAutoFit/>
          </a:bodyPr>
          <a:lstStyle/>
          <a:p>
            <a:pPr algn="ctr"/>
            <a:r>
              <a:rPr lang="en-US" sz="2400" dirty="0"/>
              <a:t>Next class, we’ll spend some time discussing the variety of domains and career pathways available in the security field. </a:t>
            </a:r>
          </a:p>
        </p:txBody>
      </p:sp>
      <p:pic>
        <p:nvPicPr>
          <p:cNvPr id="4" name="Picture 3">
            <a:extLst>
              <a:ext uri="{FF2B5EF4-FFF2-40B4-BE49-F238E27FC236}">
                <a16:creationId xmlns:a16="http://schemas.microsoft.com/office/drawing/2014/main" id="{B5818587-AB95-0D4B-8A9D-D5F5E604527B}"/>
              </a:ext>
            </a:extLst>
          </p:cNvPr>
          <p:cNvPicPr>
            <a:picLocks noChangeAspect="1"/>
          </p:cNvPicPr>
          <p:nvPr/>
        </p:nvPicPr>
        <p:blipFill>
          <a:blip r:embed="rId2"/>
          <a:stretch>
            <a:fillRect/>
          </a:stretch>
        </p:blipFill>
        <p:spPr>
          <a:xfrm>
            <a:off x="839783" y="-25400"/>
            <a:ext cx="7540634" cy="5223933"/>
          </a:xfrm>
          <a:prstGeom prst="rect">
            <a:avLst/>
          </a:prstGeom>
        </p:spPr>
      </p:pic>
    </p:spTree>
    <p:extLst>
      <p:ext uri="{BB962C8B-B14F-4D97-AF65-F5344CB8AC3E}">
        <p14:creationId xmlns:p14="http://schemas.microsoft.com/office/powerpoint/2010/main" val="234378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normAutofit/>
          </a:bodyPr>
          <a:lstStyle/>
          <a:p>
            <a:r>
              <a:rPr lang="en-US" dirty="0"/>
              <a:t>Questions / Discussion</a:t>
            </a:r>
          </a:p>
        </p:txBody>
      </p:sp>
    </p:spTree>
    <p:extLst>
      <p:ext uri="{BB962C8B-B14F-4D97-AF65-F5344CB8AC3E}">
        <p14:creationId xmlns:p14="http://schemas.microsoft.com/office/powerpoint/2010/main" val="142620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85ED4E-1A87-4241-93D4-DA0F2D9089FF}"/>
              </a:ext>
            </a:extLst>
          </p:cNvPr>
          <p:cNvSpPr txBox="1"/>
          <p:nvPr/>
        </p:nvSpPr>
        <p:spPr>
          <a:xfrm>
            <a:off x="381000" y="5029200"/>
            <a:ext cx="8610600" cy="1200329"/>
          </a:xfrm>
          <a:prstGeom prst="rect">
            <a:avLst/>
          </a:prstGeom>
          <a:noFill/>
          <a:ln w="19050">
            <a:noFill/>
          </a:ln>
        </p:spPr>
        <p:txBody>
          <a:bodyPr wrap="square" rtlCol="0">
            <a:spAutoFit/>
          </a:bodyPr>
          <a:lstStyle/>
          <a:p>
            <a:pPr algn="ctr"/>
            <a:r>
              <a:rPr lang="en-US" sz="2400" dirty="0"/>
              <a:t>So in this class, we’ll be diving into the literature and getting you comfortable navigating the conversations cybersecurity professionals are having today. </a:t>
            </a:r>
          </a:p>
        </p:txBody>
      </p:sp>
      <p:grpSp>
        <p:nvGrpSpPr>
          <p:cNvPr id="4" name="Group 3">
            <a:extLst>
              <a:ext uri="{FF2B5EF4-FFF2-40B4-BE49-F238E27FC236}">
                <a16:creationId xmlns:a16="http://schemas.microsoft.com/office/drawing/2014/main" id="{6DFC4FD5-3299-2448-A08D-5E10BE02619D}"/>
              </a:ext>
            </a:extLst>
          </p:cNvPr>
          <p:cNvGrpSpPr/>
          <p:nvPr/>
        </p:nvGrpSpPr>
        <p:grpSpPr>
          <a:xfrm>
            <a:off x="33578" y="762000"/>
            <a:ext cx="9034222" cy="3810000"/>
            <a:chOff x="26504" y="762000"/>
            <a:chExt cx="9214906" cy="3886200"/>
          </a:xfrm>
        </p:grpSpPr>
        <p:grpSp>
          <p:nvGrpSpPr>
            <p:cNvPr id="6" name="Group 5">
              <a:extLst>
                <a:ext uri="{FF2B5EF4-FFF2-40B4-BE49-F238E27FC236}">
                  <a16:creationId xmlns:a16="http://schemas.microsoft.com/office/drawing/2014/main" id="{28749970-5D75-0142-896A-8E62333C8390}"/>
                </a:ext>
              </a:extLst>
            </p:cNvPr>
            <p:cNvGrpSpPr/>
            <p:nvPr/>
          </p:nvGrpSpPr>
          <p:grpSpPr>
            <a:xfrm>
              <a:off x="26504" y="762000"/>
              <a:ext cx="6150119" cy="3886200"/>
              <a:chOff x="304801" y="762000"/>
              <a:chExt cx="8456279" cy="5343440"/>
            </a:xfrm>
          </p:grpSpPr>
          <p:pic>
            <p:nvPicPr>
              <p:cNvPr id="8" name="Picture 7">
                <a:extLst>
                  <a:ext uri="{FF2B5EF4-FFF2-40B4-BE49-F238E27FC236}">
                    <a16:creationId xmlns:a16="http://schemas.microsoft.com/office/drawing/2014/main" id="{EC693799-3D79-5840-928D-379A7E8FEE03}"/>
                  </a:ext>
                </a:extLst>
              </p:cNvPr>
              <p:cNvPicPr>
                <a:picLocks noChangeAspect="1"/>
              </p:cNvPicPr>
              <p:nvPr/>
            </p:nvPicPr>
            <p:blipFill>
              <a:blip r:embed="rId2"/>
              <a:stretch>
                <a:fillRect/>
              </a:stretch>
            </p:blipFill>
            <p:spPr>
              <a:xfrm>
                <a:off x="304801" y="762000"/>
                <a:ext cx="4267200" cy="5343440"/>
              </a:xfrm>
              <a:prstGeom prst="rect">
                <a:avLst/>
              </a:prstGeom>
            </p:spPr>
          </p:pic>
          <p:pic>
            <p:nvPicPr>
              <p:cNvPr id="9" name="Picture 8">
                <a:extLst>
                  <a:ext uri="{FF2B5EF4-FFF2-40B4-BE49-F238E27FC236}">
                    <a16:creationId xmlns:a16="http://schemas.microsoft.com/office/drawing/2014/main" id="{D0679B86-A251-4F4E-B22B-DE82BD515150}"/>
                  </a:ext>
                </a:extLst>
              </p:cNvPr>
              <p:cNvPicPr>
                <a:picLocks noChangeAspect="1"/>
              </p:cNvPicPr>
              <p:nvPr/>
            </p:nvPicPr>
            <p:blipFill>
              <a:blip r:embed="rId3"/>
              <a:stretch>
                <a:fillRect/>
              </a:stretch>
            </p:blipFill>
            <p:spPr>
              <a:xfrm>
                <a:off x="4648200" y="762000"/>
                <a:ext cx="4112880" cy="5343440"/>
              </a:xfrm>
              <a:prstGeom prst="rect">
                <a:avLst/>
              </a:prstGeom>
            </p:spPr>
          </p:pic>
        </p:grpSp>
        <p:pic>
          <p:nvPicPr>
            <p:cNvPr id="7" name="Picture 6">
              <a:extLst>
                <a:ext uri="{FF2B5EF4-FFF2-40B4-BE49-F238E27FC236}">
                  <a16:creationId xmlns:a16="http://schemas.microsoft.com/office/drawing/2014/main" id="{158356C1-BD96-B143-8358-7A77D0DDB6C6}"/>
                </a:ext>
              </a:extLst>
            </p:cNvPr>
            <p:cNvPicPr>
              <a:picLocks noChangeAspect="1"/>
            </p:cNvPicPr>
            <p:nvPr/>
          </p:nvPicPr>
          <p:blipFill>
            <a:blip r:embed="rId4"/>
            <a:stretch>
              <a:fillRect/>
            </a:stretch>
          </p:blipFill>
          <p:spPr>
            <a:xfrm>
              <a:off x="6232041" y="762000"/>
              <a:ext cx="3009369" cy="3886200"/>
            </a:xfrm>
            <a:prstGeom prst="rect">
              <a:avLst/>
            </a:prstGeom>
          </p:spPr>
        </p:pic>
      </p:grpSp>
    </p:spTree>
    <p:extLst>
      <p:ext uri="{BB962C8B-B14F-4D97-AF65-F5344CB8AC3E}">
        <p14:creationId xmlns:p14="http://schemas.microsoft.com/office/powerpoint/2010/main" val="2664095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1143000"/>
            <a:ext cx="8534400" cy="4493538"/>
          </a:xfrm>
          <a:prstGeom prst="rect">
            <a:avLst/>
          </a:prstGeom>
          <a:noFill/>
          <a:ln w="6350">
            <a:solidFill>
              <a:schemeClr val="tx1"/>
            </a:solidFill>
            <a:prstDash val="dash"/>
          </a:ln>
        </p:spPr>
        <p:txBody>
          <a:bodyPr wrap="square" rtlCol="0">
            <a:spAutoFit/>
          </a:bodyPr>
          <a:lstStyle/>
          <a:p>
            <a:r>
              <a:rPr lang="en-US" sz="2200" b="1" u="sng" dirty="0"/>
              <a:t>By the end of class, you will be able to:</a:t>
            </a:r>
          </a:p>
          <a:p>
            <a:pPr marL="457200" indent="-457200">
              <a:buFont typeface="Arial" panose="020B0604020202020204" pitchFamily="34" charset="0"/>
              <a:buChar char="•"/>
            </a:pPr>
            <a:endParaRPr lang="en-US" sz="2200" dirty="0"/>
          </a:p>
          <a:p>
            <a:pPr marL="457200" indent="-457200">
              <a:buFont typeface="Wingdings" panose="05000000000000000000" pitchFamily="2" charset="2"/>
              <a:buChar char="q"/>
            </a:pPr>
            <a:r>
              <a:rPr lang="en-US" sz="2200" dirty="0"/>
              <a:t>Articulate a clear definition of the CIA Triad and its elements. </a:t>
            </a:r>
          </a:p>
          <a:p>
            <a:pPr marL="457200" indent="-457200">
              <a:buFont typeface="Wingdings" panose="05000000000000000000" pitchFamily="2" charset="2"/>
              <a:buChar char="q"/>
            </a:pPr>
            <a:endParaRPr lang="en-US" sz="2200" dirty="0"/>
          </a:p>
          <a:p>
            <a:pPr marL="457200" indent="-457200">
              <a:buFont typeface="Wingdings" panose="05000000000000000000" pitchFamily="2" charset="2"/>
              <a:buChar char="q"/>
            </a:pPr>
            <a:r>
              <a:rPr lang="en-US" sz="2200" dirty="0"/>
              <a:t>Define and contextualize technical terms found in recent cybersecurity trend reports. </a:t>
            </a:r>
          </a:p>
          <a:p>
            <a:pPr marL="457200" indent="-457200">
              <a:buFont typeface="Wingdings" panose="05000000000000000000" pitchFamily="2" charset="2"/>
              <a:buChar char="q"/>
            </a:pPr>
            <a:endParaRPr lang="en-US" sz="2200" dirty="0"/>
          </a:p>
          <a:p>
            <a:pPr marL="457200" indent="-457200">
              <a:buFont typeface="Wingdings" panose="05000000000000000000" pitchFamily="2" charset="2"/>
              <a:buChar char="q"/>
            </a:pPr>
            <a:r>
              <a:rPr lang="en-US" sz="2200" dirty="0"/>
              <a:t>Utilize cybersecurity trend reports to communicate risk patterns in the current landscape.</a:t>
            </a:r>
          </a:p>
          <a:p>
            <a:pPr marL="457200" indent="-457200">
              <a:buFont typeface="Wingdings" panose="05000000000000000000" pitchFamily="2" charset="2"/>
              <a:buChar char="q"/>
            </a:pPr>
            <a:endParaRPr lang="en-US" sz="2200" dirty="0"/>
          </a:p>
          <a:p>
            <a:pPr marL="457200" indent="-457200">
              <a:buFont typeface="Wingdings" panose="05000000000000000000" pitchFamily="2" charset="2"/>
              <a:buChar char="q"/>
            </a:pPr>
            <a:r>
              <a:rPr lang="en-US" sz="2200" dirty="0"/>
              <a:t>Conduct and present analysis on a vulnerability, exploit, or threat actor to a non-technical audience using independent research. </a:t>
            </a:r>
          </a:p>
        </p:txBody>
      </p:sp>
    </p:spTree>
    <p:extLst>
      <p:ext uri="{BB962C8B-B14F-4D97-AF65-F5344CB8AC3E}">
        <p14:creationId xmlns:p14="http://schemas.microsoft.com/office/powerpoint/2010/main" val="3748087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9FE50-5FC8-471A-A0B2-B3154F7DE02B}"/>
              </a:ext>
            </a:extLst>
          </p:cNvPr>
          <p:cNvSpPr txBox="1"/>
          <p:nvPr/>
        </p:nvSpPr>
        <p:spPr>
          <a:xfrm>
            <a:off x="304800" y="2819400"/>
            <a:ext cx="8686800" cy="707886"/>
          </a:xfrm>
          <a:prstGeom prst="rect">
            <a:avLst/>
          </a:prstGeom>
          <a:noFill/>
        </p:spPr>
        <p:txBody>
          <a:bodyPr wrap="square" rtlCol="0">
            <a:spAutoFit/>
          </a:bodyPr>
          <a:lstStyle/>
          <a:p>
            <a:pPr algn="ctr"/>
            <a:r>
              <a:rPr lang="en-US" sz="4000" dirty="0"/>
              <a:t>Let’s start with a </a:t>
            </a:r>
            <a:r>
              <a:rPr lang="en-US" sz="4000" b="1" dirty="0"/>
              <a:t>warm-up.</a:t>
            </a:r>
            <a:endParaRPr lang="en-US" sz="4000" dirty="0"/>
          </a:p>
        </p:txBody>
      </p:sp>
    </p:spTree>
    <p:extLst>
      <p:ext uri="{BB962C8B-B14F-4D97-AF65-F5344CB8AC3E}">
        <p14:creationId xmlns:p14="http://schemas.microsoft.com/office/powerpoint/2010/main" val="3314459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Quick Review</a:t>
            </a:r>
          </a:p>
        </p:txBody>
      </p:sp>
    </p:spTree>
    <p:extLst>
      <p:ext uri="{BB962C8B-B14F-4D97-AF65-F5344CB8AC3E}">
        <p14:creationId xmlns:p14="http://schemas.microsoft.com/office/powerpoint/2010/main" val="1165285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rilogy_Class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14863</TotalTime>
  <Words>1917</Words>
  <Application>Microsoft Macintosh PowerPoint</Application>
  <PresentationFormat>On-screen Show (4:3)</PresentationFormat>
  <Paragraphs>305</Paragraphs>
  <Slides>57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Courier New</vt:lpstr>
      <vt:lpstr>Roboto</vt:lpstr>
      <vt:lpstr>Wingdings</vt:lpstr>
      <vt:lpstr>Trilogy_Class_Template</vt:lpstr>
      <vt:lpstr>Surveying the Cyberspace</vt:lpstr>
      <vt:lpstr>Today’s Theme</vt:lpstr>
      <vt:lpstr>PowerPoint Presentation</vt:lpstr>
      <vt:lpstr>PowerPoint Presentation</vt:lpstr>
      <vt:lpstr>PowerPoint Presentation</vt:lpstr>
      <vt:lpstr>PowerPoint Presentation</vt:lpstr>
      <vt:lpstr>Today’s Goals</vt:lpstr>
      <vt:lpstr>PowerPoint Presentation</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PowerPoint Presentation</vt:lpstr>
      <vt:lpstr>Security Lessons are Everywhere…</vt:lpstr>
      <vt:lpstr>PowerPoint Presentation</vt:lpstr>
      <vt:lpstr>Oh Look a Phone…</vt:lpstr>
      <vt:lpstr>CIA Triad </vt:lpstr>
      <vt:lpstr>The InfoSec Bible: The CIA Triad</vt:lpstr>
      <vt:lpstr>PowerPoint Presentation</vt:lpstr>
      <vt:lpstr>The CIA Triad - Confidentiality</vt:lpstr>
      <vt:lpstr>The CIA Triad - Integrity</vt:lpstr>
      <vt:lpstr>The CIA Triad - Availability</vt:lpstr>
      <vt:lpstr>Threat Landscape</vt:lpstr>
      <vt:lpstr>How to Understand the Threat Landscape?</vt:lpstr>
      <vt:lpstr>Cyber Attack Maps (Kaspersky)</vt:lpstr>
      <vt:lpstr>Cyber Attack Maps (Fortinet)</vt:lpstr>
      <vt:lpstr>PowerPoint Presentation</vt:lpstr>
      <vt:lpstr>PowerPoint Presentation</vt:lpstr>
      <vt:lpstr>Attack Maps =/= Threat Landscape</vt:lpstr>
      <vt:lpstr>Credible Sources on Threat Landscape</vt:lpstr>
      <vt:lpstr>Security Report Analysis (Today’s Activity)</vt:lpstr>
      <vt:lpstr>Get Comfortable… </vt:lpstr>
      <vt:lpstr>PowerPoint Presentation</vt:lpstr>
      <vt:lpstr>Threat Landscape I - Vocabulary</vt:lpstr>
      <vt:lpstr>PowerPoint Presentation</vt:lpstr>
      <vt:lpstr>Threat Landscape II – Report Analysis</vt:lpstr>
      <vt:lpstr>PowerPoint Presentation</vt:lpstr>
      <vt:lpstr>PowerPoint Presentation</vt:lpstr>
      <vt:lpstr>Threat Landscape III – Security Report</vt:lpstr>
      <vt:lpstr>Today’s Goals</vt:lpstr>
      <vt:lpstr>Next Class </vt:lpstr>
      <vt:lpstr>PowerPoint Presentation</vt:lpstr>
      <vt:lpstr>Questions / Discussion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Trilogy_Slide_Template</dc:title>
  <dc:creator>ahaque89</dc:creator>
  <cp:lastModifiedBy>Microsoft Office User</cp:lastModifiedBy>
  <cp:revision>2102</cp:revision>
  <cp:lastPrinted>2016-01-30T16:23:56Z</cp:lastPrinted>
  <dcterms:created xsi:type="dcterms:W3CDTF">2015-01-20T17:19:00Z</dcterms:created>
  <dcterms:modified xsi:type="dcterms:W3CDTF">2018-07-26T17:41:35Z</dcterms:modified>
</cp:coreProperties>
</file>